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17"/>
  </p:notesMasterIdLst>
  <p:handoutMasterIdLst>
    <p:handoutMasterId r:id="rId18"/>
  </p:handoutMasterIdLst>
  <p:sldIdLst>
    <p:sldId id="535" r:id="rId5"/>
    <p:sldId id="529" r:id="rId6"/>
    <p:sldId id="536" r:id="rId7"/>
    <p:sldId id="531" r:id="rId8"/>
    <p:sldId id="530" r:id="rId9"/>
    <p:sldId id="353" r:id="rId10"/>
    <p:sldId id="355" r:id="rId11"/>
    <p:sldId id="532" r:id="rId12"/>
    <p:sldId id="533" r:id="rId13"/>
    <p:sldId id="534" r:id="rId14"/>
    <p:sldId id="495"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F1EDAA-A34A-67BE-2506-9CB905116193}" name="Donnell, Deborah J" initials="DDJ" userId="S::deborah@fredhutch.org::823a89d2-5bc4-4846-b50b-169f5cccc9e3" providerId="AD"/>
  <p188:author id="{765CFADD-1110-CF3E-6F64-BC8BA4DAE18B}" name="Hanscom PhD, Brett S" initials="HPBS" userId="S::bhanscom@fredhutch.org::83860857-9f8a-4412-9b55-0656a2cccf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2"/>
    <a:srgbClr val="3F848E"/>
    <a:srgbClr val="FFFFFF"/>
    <a:srgbClr val="CCDDE2"/>
    <a:srgbClr val="9FA8AA"/>
    <a:srgbClr val="DAF8F6"/>
    <a:srgbClr val="D2FCFF"/>
    <a:srgbClr val="D4F9FB"/>
    <a:srgbClr val="E0FAFF"/>
    <a:srgbClr val="D1FBF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2"/>
    <p:restoredTop sz="89116" autoAdjust="0"/>
  </p:normalViewPr>
  <p:slideViewPr>
    <p:cSldViewPr snapToGrid="0">
      <p:cViewPr varScale="1">
        <p:scale>
          <a:sx n="113" d="100"/>
          <a:sy n="113" d="100"/>
        </p:scale>
        <p:origin x="1368" y="184"/>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BC11DC-33C5-F84B-8B6C-DC0F0B9FBB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9DF9E22-72E9-DD40-8034-24E7390DC9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146A5F-6034-8C43-8F18-E9275D452026}" type="datetimeFigureOut">
              <a:rPr lang="en-US" smtClean="0"/>
              <a:t>3/24/25</a:t>
            </a:fld>
            <a:endParaRPr lang="en-US"/>
          </a:p>
        </p:txBody>
      </p:sp>
      <p:sp>
        <p:nvSpPr>
          <p:cNvPr id="4" name="Footer Placeholder 3">
            <a:extLst>
              <a:ext uri="{FF2B5EF4-FFF2-40B4-BE49-F238E27FC236}">
                <a16:creationId xmlns:a16="http://schemas.microsoft.com/office/drawing/2014/main" id="{440BE660-4A75-A141-8ACE-501EC81AAB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637AFB-8D92-4347-B037-779C74EE3F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D14263-8E66-8941-B1B1-45006EE07B0E}" type="slidenum">
              <a:rPr lang="en-US" smtClean="0"/>
              <a:t>‹#›</a:t>
            </a:fld>
            <a:endParaRPr lang="en-US"/>
          </a:p>
        </p:txBody>
      </p:sp>
    </p:spTree>
    <p:extLst>
      <p:ext uri="{BB962C8B-B14F-4D97-AF65-F5344CB8AC3E}">
        <p14:creationId xmlns:p14="http://schemas.microsoft.com/office/powerpoint/2010/main" val="2545502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1D638-6B62-8F4F-9AB1-50FF68558525}" type="datetimeFigureOut">
              <a:rPr lang="en-US" smtClean="0"/>
              <a:t>3/24/25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26233-43A8-BE43-9FF6-0342D7330D93}" type="slidenum">
              <a:rPr lang="en-US" smtClean="0"/>
              <a:t>‹#›</a:t>
            </a:fld>
            <a:endParaRPr lang="en-US"/>
          </a:p>
        </p:txBody>
      </p:sp>
    </p:spTree>
    <p:extLst>
      <p:ext uri="{BB962C8B-B14F-4D97-AF65-F5344CB8AC3E}">
        <p14:creationId xmlns:p14="http://schemas.microsoft.com/office/powerpoint/2010/main" val="14821737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026233-43A8-BE43-9FF6-0342D7330D93}" type="slidenum">
              <a:rPr lang="en-US" smtClean="0"/>
              <a:t>1</a:t>
            </a:fld>
            <a:endParaRPr lang="en-US"/>
          </a:p>
        </p:txBody>
      </p:sp>
    </p:spTree>
    <p:extLst>
      <p:ext uri="{BB962C8B-B14F-4D97-AF65-F5344CB8AC3E}">
        <p14:creationId xmlns:p14="http://schemas.microsoft.com/office/powerpoint/2010/main" val="4071094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026233-43A8-BE43-9FF6-0342D7330D93}" type="slidenum">
              <a:rPr lang="en-US" smtClean="0"/>
              <a:t>2</a:t>
            </a:fld>
            <a:endParaRPr lang="en-US"/>
          </a:p>
        </p:txBody>
      </p:sp>
    </p:spTree>
    <p:extLst>
      <p:ext uri="{BB962C8B-B14F-4D97-AF65-F5344CB8AC3E}">
        <p14:creationId xmlns:p14="http://schemas.microsoft.com/office/powerpoint/2010/main" val="110942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B0B9D-E1D6-8A85-2976-EE47EC218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E0FA0-C654-51F4-ABD4-F442D1D3C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85A81-E2B8-6BFD-F627-CAA6CBEC05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082685-6AAC-BFFD-6324-332D652D9EC3}"/>
              </a:ext>
            </a:extLst>
          </p:cNvPr>
          <p:cNvSpPr>
            <a:spLocks noGrp="1"/>
          </p:cNvSpPr>
          <p:nvPr>
            <p:ph type="sldNum" sz="quarter" idx="5"/>
          </p:nvPr>
        </p:nvSpPr>
        <p:spPr/>
        <p:txBody>
          <a:bodyPr/>
          <a:lstStyle/>
          <a:p>
            <a:fld id="{C6026233-43A8-BE43-9FF6-0342D7330D93}" type="slidenum">
              <a:rPr lang="en-US" smtClean="0"/>
              <a:t>8</a:t>
            </a:fld>
            <a:endParaRPr lang="en-US"/>
          </a:p>
        </p:txBody>
      </p:sp>
    </p:spTree>
    <p:extLst>
      <p:ext uri="{BB962C8B-B14F-4D97-AF65-F5344CB8AC3E}">
        <p14:creationId xmlns:p14="http://schemas.microsoft.com/office/powerpoint/2010/main" val="428149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945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_2">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5F10078F-53F3-9C49-8CA7-CDCF101B72C6}"/>
              </a:ext>
            </a:extLst>
          </p:cNvPr>
          <p:cNvPicPr>
            <a:picLocks noChangeAspect="1"/>
          </p:cNvPicPr>
          <p:nvPr userDrawn="1"/>
        </p:nvPicPr>
        <p:blipFill>
          <a:blip r:embed="rId2"/>
          <a:stretch>
            <a:fillRect/>
          </a:stretch>
        </p:blipFill>
        <p:spPr>
          <a:xfrm>
            <a:off x="0" y="0"/>
            <a:ext cx="12192000" cy="6848074"/>
          </a:xfrm>
          <a:prstGeom prst="rect">
            <a:avLst/>
          </a:prstGeom>
        </p:spPr>
      </p:pic>
      <p:sp>
        <p:nvSpPr>
          <p:cNvPr id="9" name="Text Placeholder 2">
            <a:extLst>
              <a:ext uri="{FF2B5EF4-FFF2-40B4-BE49-F238E27FC236}">
                <a16:creationId xmlns:a16="http://schemas.microsoft.com/office/drawing/2014/main" id="{D406B083-6D51-7A4B-9D66-141A3FD23187}"/>
              </a:ext>
            </a:extLst>
          </p:cNvPr>
          <p:cNvSpPr>
            <a:spLocks noGrp="1"/>
          </p:cNvSpPr>
          <p:nvPr>
            <p:ph type="body" idx="1" hasCustomPrompt="1"/>
          </p:nvPr>
        </p:nvSpPr>
        <p:spPr>
          <a:xfrm>
            <a:off x="442556" y="3677722"/>
            <a:ext cx="3870137" cy="1484247"/>
          </a:xfrm>
        </p:spPr>
        <p:txBody>
          <a:bodyPr anchor="t">
            <a:normAutofit/>
          </a:bodyPr>
          <a:lstStyle>
            <a:lvl1pPr marL="0" indent="0" algn="l">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Additional text goes here – date, authors, organization, conference, etc. </a:t>
            </a:r>
          </a:p>
        </p:txBody>
      </p:sp>
      <p:sp>
        <p:nvSpPr>
          <p:cNvPr id="11" name="Title 1">
            <a:extLst>
              <a:ext uri="{FF2B5EF4-FFF2-40B4-BE49-F238E27FC236}">
                <a16:creationId xmlns:a16="http://schemas.microsoft.com/office/drawing/2014/main" id="{3287B464-B65D-194A-BF84-03110A3F318B}"/>
              </a:ext>
            </a:extLst>
          </p:cNvPr>
          <p:cNvSpPr>
            <a:spLocks noGrp="1"/>
          </p:cNvSpPr>
          <p:nvPr>
            <p:ph type="ctrTitle" hasCustomPrompt="1"/>
          </p:nvPr>
        </p:nvSpPr>
        <p:spPr>
          <a:xfrm>
            <a:off x="442555" y="211784"/>
            <a:ext cx="6012835" cy="3217216"/>
          </a:xfrm>
        </p:spPr>
        <p:txBody>
          <a:bodyPr anchor="ctr">
            <a:noAutofit/>
          </a:bodyPr>
          <a:lstStyle>
            <a:lvl1pPr algn="l">
              <a:defRPr sz="4000" b="1" i="0" baseline="0">
                <a:solidFill>
                  <a:schemeClr val="bg1"/>
                </a:solidFill>
                <a:latin typeface="Arial" panose="020B0604020202020204" pitchFamily="34" charset="0"/>
              </a:defRPr>
            </a:lvl1pPr>
          </a:lstStyle>
          <a:p>
            <a:r>
              <a:rPr lang="en-US" dirty="0"/>
              <a:t>Presentation Title Here Presentation Title Here</a:t>
            </a:r>
            <a:br>
              <a:rPr lang="en-US" dirty="0"/>
            </a:br>
            <a:r>
              <a:rPr lang="en-US" dirty="0"/>
              <a:t>Presentation Title Here Presentation Title Here </a:t>
            </a:r>
          </a:p>
        </p:txBody>
      </p:sp>
      <p:pic>
        <p:nvPicPr>
          <p:cNvPr id="4" name="Picture 3">
            <a:extLst>
              <a:ext uri="{FF2B5EF4-FFF2-40B4-BE49-F238E27FC236}">
                <a16:creationId xmlns:a16="http://schemas.microsoft.com/office/drawing/2014/main" id="{2DB1613A-AC33-F843-9FD5-768A125B3940}"/>
              </a:ext>
            </a:extLst>
          </p:cNvPr>
          <p:cNvPicPr>
            <a:picLocks noChangeAspect="1"/>
          </p:cNvPicPr>
          <p:nvPr userDrawn="1"/>
        </p:nvPicPr>
        <p:blipFill>
          <a:blip r:embed="rId3"/>
          <a:srcRect/>
          <a:stretch/>
        </p:blipFill>
        <p:spPr>
          <a:xfrm>
            <a:off x="81888" y="5457851"/>
            <a:ext cx="4995903" cy="1094341"/>
          </a:xfrm>
          <a:prstGeom prst="rect">
            <a:avLst/>
          </a:prstGeom>
        </p:spPr>
      </p:pic>
    </p:spTree>
    <p:extLst>
      <p:ext uri="{BB962C8B-B14F-4D97-AF65-F5344CB8AC3E}">
        <p14:creationId xmlns:p14="http://schemas.microsoft.com/office/powerpoint/2010/main" val="7499735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98636-6C85-C747-8721-23EBD6742B7A}"/>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CF95EF2-5338-0042-BAC5-91D3A6168ECE}"/>
              </a:ext>
            </a:extLst>
          </p:cNvPr>
          <p:cNvSpPr/>
          <p:nvPr userDrawn="1"/>
        </p:nvSpPr>
        <p:spPr>
          <a:xfrm>
            <a:off x="0" y="0"/>
            <a:ext cx="12192000" cy="1121664"/>
          </a:xfrm>
          <a:prstGeom prst="rect">
            <a:avLst/>
          </a:prstGeom>
          <a:gradFill>
            <a:gsLst>
              <a:gs pos="100000">
                <a:schemeClr val="tx2">
                  <a:lumMod val="75000"/>
                </a:schemeClr>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F95AC3C-CD2C-724D-BCB4-F6BBD187B117}"/>
              </a:ext>
            </a:extLst>
          </p:cNvPr>
          <p:cNvCxnSpPr/>
          <p:nvPr userDrawn="1"/>
        </p:nvCxnSpPr>
        <p:spPr>
          <a:xfrm>
            <a:off x="0" y="1121664"/>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382FFFB-561E-2847-A920-62573E4D8EB2}"/>
              </a:ext>
            </a:extLst>
          </p:cNvPr>
          <p:cNvPicPr>
            <a:picLocks noChangeAspect="1"/>
          </p:cNvPicPr>
          <p:nvPr userDrawn="1"/>
        </p:nvPicPr>
        <p:blipFill>
          <a:blip r:embed="rId2"/>
          <a:srcRect/>
          <a:stretch/>
        </p:blipFill>
        <p:spPr>
          <a:xfrm>
            <a:off x="9961856" y="93849"/>
            <a:ext cx="2030360" cy="933966"/>
          </a:xfrm>
          <a:prstGeom prst="rect">
            <a:avLst/>
          </a:prstGeom>
        </p:spPr>
      </p:pic>
      <p:sp>
        <p:nvSpPr>
          <p:cNvPr id="15" name="Title 1">
            <a:extLst>
              <a:ext uri="{FF2B5EF4-FFF2-40B4-BE49-F238E27FC236}">
                <a16:creationId xmlns:a16="http://schemas.microsoft.com/office/drawing/2014/main" id="{476C3A7A-1368-404C-9553-717EE34C4B07}"/>
              </a:ext>
            </a:extLst>
          </p:cNvPr>
          <p:cNvSpPr>
            <a:spLocks noGrp="1"/>
          </p:cNvSpPr>
          <p:nvPr>
            <p:ph type="title"/>
          </p:nvPr>
        </p:nvSpPr>
        <p:spPr>
          <a:xfrm>
            <a:off x="840929" y="124852"/>
            <a:ext cx="8921145" cy="871961"/>
          </a:xfrm>
        </p:spPr>
        <p:txBody>
          <a:bodyPr anchor="ctr">
            <a:normAutofit/>
          </a:bodyPr>
          <a:lstStyle>
            <a:lvl1pPr>
              <a:defRPr sz="4000" b="1">
                <a:solidFill>
                  <a:schemeClr val="bg1"/>
                </a:solidFill>
              </a:defRPr>
            </a:lvl1pPr>
          </a:lstStyle>
          <a:p>
            <a:r>
              <a:rPr lang="en-US" dirty="0"/>
              <a:t>Click to edit Master title style</a:t>
            </a:r>
          </a:p>
        </p:txBody>
      </p:sp>
      <p:sp>
        <p:nvSpPr>
          <p:cNvPr id="20" name="Oval 19">
            <a:extLst>
              <a:ext uri="{FF2B5EF4-FFF2-40B4-BE49-F238E27FC236}">
                <a16:creationId xmlns:a16="http://schemas.microsoft.com/office/drawing/2014/main" id="{9965E237-A954-5A4B-9155-6EB07A4B25DA}"/>
              </a:ext>
            </a:extLst>
          </p:cNvPr>
          <p:cNvSpPr/>
          <p:nvPr userDrawn="1"/>
        </p:nvSpPr>
        <p:spPr>
          <a:xfrm>
            <a:off x="11497723" y="6262691"/>
            <a:ext cx="486666" cy="4866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9ACFEC5-ABDD-764F-AB50-A656C5E459D7}"/>
              </a:ext>
            </a:extLst>
          </p:cNvPr>
          <p:cNvSpPr txBox="1"/>
          <p:nvPr userDrawn="1"/>
        </p:nvSpPr>
        <p:spPr>
          <a:xfrm>
            <a:off x="11353800" y="6321358"/>
            <a:ext cx="774513" cy="369332"/>
          </a:xfrm>
          <a:prstGeom prst="rect">
            <a:avLst/>
          </a:prstGeom>
          <a:noFill/>
        </p:spPr>
        <p:txBody>
          <a:bodyPr wrap="square" rtlCol="0" anchor="ctr">
            <a:spAutoFit/>
          </a:bodyPr>
          <a:lstStyle/>
          <a:p>
            <a:pPr algn="ctr"/>
            <a:fld id="{E338E478-B2CD-451C-BDDA-1EE051EA720E}"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04190016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Dark">
    <p:bg>
      <p:bgPr>
        <a:solidFill>
          <a:schemeClr val="tx2">
            <a:lumMod val="7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DB6AB83-D0CC-214A-BA74-D18F30C59D84}"/>
              </a:ext>
            </a:extLst>
          </p:cNvPr>
          <p:cNvSpPr/>
          <p:nvPr userDrawn="1"/>
        </p:nvSpPr>
        <p:spPr>
          <a:xfrm>
            <a:off x="0" y="0"/>
            <a:ext cx="12192000" cy="1121664"/>
          </a:xfrm>
          <a:prstGeom prst="rect">
            <a:avLst/>
          </a:prstGeom>
          <a:gradFill>
            <a:gsLst>
              <a:gs pos="100000">
                <a:schemeClr val="tx2">
                  <a:lumMod val="75000"/>
                </a:schemeClr>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A3FEB1E-89B3-AB42-A4A2-D9F64F6CBAB4}"/>
              </a:ext>
            </a:extLst>
          </p:cNvPr>
          <p:cNvCxnSpPr/>
          <p:nvPr userDrawn="1"/>
        </p:nvCxnSpPr>
        <p:spPr>
          <a:xfrm>
            <a:off x="0" y="1121664"/>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298636-6C85-C747-8721-23EBD6742B7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a:extLst>
              <a:ext uri="{FF2B5EF4-FFF2-40B4-BE49-F238E27FC236}">
                <a16:creationId xmlns:a16="http://schemas.microsoft.com/office/drawing/2014/main" id="{3C20B597-0DD8-734A-B819-D1C3DACB7680}"/>
              </a:ext>
            </a:extLst>
          </p:cNvPr>
          <p:cNvPicPr>
            <a:picLocks noChangeAspect="1"/>
          </p:cNvPicPr>
          <p:nvPr userDrawn="1"/>
        </p:nvPicPr>
        <p:blipFill>
          <a:blip r:embed="rId2"/>
          <a:srcRect/>
          <a:stretch/>
        </p:blipFill>
        <p:spPr>
          <a:xfrm>
            <a:off x="9961856" y="93849"/>
            <a:ext cx="2030360" cy="933966"/>
          </a:xfrm>
          <a:prstGeom prst="rect">
            <a:avLst/>
          </a:prstGeom>
        </p:spPr>
      </p:pic>
      <p:sp>
        <p:nvSpPr>
          <p:cNvPr id="22" name="Title 1">
            <a:extLst>
              <a:ext uri="{FF2B5EF4-FFF2-40B4-BE49-F238E27FC236}">
                <a16:creationId xmlns:a16="http://schemas.microsoft.com/office/drawing/2014/main" id="{38E31E5B-8A60-5C4C-BB09-0BD1C35D7C3C}"/>
              </a:ext>
            </a:extLst>
          </p:cNvPr>
          <p:cNvSpPr>
            <a:spLocks noGrp="1"/>
          </p:cNvSpPr>
          <p:nvPr>
            <p:ph type="title"/>
          </p:nvPr>
        </p:nvSpPr>
        <p:spPr>
          <a:xfrm>
            <a:off x="840929" y="124852"/>
            <a:ext cx="8921145" cy="871961"/>
          </a:xfrm>
        </p:spPr>
        <p:txBody>
          <a:bodyPr anchor="ctr">
            <a:normAutofit/>
          </a:bodyPr>
          <a:lstStyle>
            <a:lvl1pPr>
              <a:defRPr sz="4000" b="1">
                <a:solidFill>
                  <a:schemeClr val="bg1"/>
                </a:solidFill>
              </a:defRPr>
            </a:lvl1pPr>
          </a:lstStyle>
          <a:p>
            <a:r>
              <a:rPr lang="en-US" dirty="0"/>
              <a:t>Click to edit Master title style</a:t>
            </a:r>
          </a:p>
        </p:txBody>
      </p:sp>
      <p:sp>
        <p:nvSpPr>
          <p:cNvPr id="25" name="Oval 24">
            <a:extLst>
              <a:ext uri="{FF2B5EF4-FFF2-40B4-BE49-F238E27FC236}">
                <a16:creationId xmlns:a16="http://schemas.microsoft.com/office/drawing/2014/main" id="{9AD1CDAE-F83E-7B4C-BA89-F71D8F99A828}"/>
              </a:ext>
            </a:extLst>
          </p:cNvPr>
          <p:cNvSpPr/>
          <p:nvPr userDrawn="1"/>
        </p:nvSpPr>
        <p:spPr>
          <a:xfrm>
            <a:off x="11497723" y="6262691"/>
            <a:ext cx="486666" cy="4866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4951C4F-D416-A44A-98EF-6FEF1642F829}"/>
              </a:ext>
            </a:extLst>
          </p:cNvPr>
          <p:cNvSpPr txBox="1"/>
          <p:nvPr userDrawn="1"/>
        </p:nvSpPr>
        <p:spPr>
          <a:xfrm>
            <a:off x="11353800" y="6321358"/>
            <a:ext cx="774513" cy="369332"/>
          </a:xfrm>
          <a:prstGeom prst="rect">
            <a:avLst/>
          </a:prstGeom>
          <a:noFill/>
        </p:spPr>
        <p:txBody>
          <a:bodyPr wrap="square" rtlCol="0" anchor="ctr">
            <a:spAutoFit/>
          </a:bodyPr>
          <a:lstStyle/>
          <a:p>
            <a:pPr algn="ctr"/>
            <a:fld id="{E338E478-B2CD-451C-BDDA-1EE051EA720E}"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28510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with Caption">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2034C3-3256-FC44-AB50-12535761C359}"/>
              </a:ext>
            </a:extLst>
          </p:cNvPr>
          <p:cNvSpPr/>
          <p:nvPr userDrawn="1"/>
        </p:nvSpPr>
        <p:spPr>
          <a:xfrm>
            <a:off x="5029200" y="0"/>
            <a:ext cx="153988" cy="6858000"/>
          </a:xfrm>
          <a:prstGeom prst="rect">
            <a:avLst/>
          </a:prstGeom>
          <a:gradFill flip="none" rotWithShape="1">
            <a:gsLst>
              <a:gs pos="64000">
                <a:schemeClr val="tx2"/>
              </a:gs>
              <a:gs pos="0">
                <a:schemeClr val="accent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064BFE-0472-7148-A30E-E90CD38BB959}"/>
              </a:ext>
            </a:extLst>
          </p:cNvPr>
          <p:cNvSpPr>
            <a:spLocks noGrp="1"/>
          </p:cNvSpPr>
          <p:nvPr>
            <p:ph idx="1" hasCustomPrompt="1"/>
          </p:nvPr>
        </p:nvSpPr>
        <p:spPr>
          <a:xfrm>
            <a:off x="5183188" y="0"/>
            <a:ext cx="7008812" cy="6858000"/>
          </a:xfrm>
          <a:ln w="0">
            <a:noFill/>
          </a:ln>
        </p:spPr>
        <p:txBody>
          <a:bodyPr/>
          <a:lstStyle>
            <a:lvl1pPr marL="0" indent="0">
              <a:buNone/>
              <a:defRPr sz="3200">
                <a:solidFill>
                  <a:schemeClr val="bg1"/>
                </a:solidFill>
                <a:latin typeface="+mj-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Add photo</a:t>
            </a:r>
          </a:p>
        </p:txBody>
      </p:sp>
      <p:sp>
        <p:nvSpPr>
          <p:cNvPr id="2" name="Title 1">
            <a:extLst>
              <a:ext uri="{FF2B5EF4-FFF2-40B4-BE49-F238E27FC236}">
                <a16:creationId xmlns:a16="http://schemas.microsoft.com/office/drawing/2014/main" id="{D01D81AC-D9A1-5C44-8EC3-51E4BA96059C}"/>
              </a:ext>
            </a:extLst>
          </p:cNvPr>
          <p:cNvSpPr>
            <a:spLocks noGrp="1"/>
          </p:cNvSpPr>
          <p:nvPr>
            <p:ph type="title" hasCustomPrompt="1"/>
          </p:nvPr>
        </p:nvSpPr>
        <p:spPr>
          <a:xfrm>
            <a:off x="579891" y="457200"/>
            <a:ext cx="3932237" cy="1600200"/>
          </a:xfrm>
        </p:spPr>
        <p:txBody>
          <a:bodyPr anchor="b">
            <a:noAutofit/>
          </a:bodyPr>
          <a:lstStyle>
            <a:lvl1pPr>
              <a:defRPr sz="3600" b="1">
                <a:solidFill>
                  <a:schemeClr val="bg1"/>
                </a:solidFill>
              </a:defRPr>
            </a:lvl1pPr>
          </a:lstStyle>
          <a:p>
            <a:r>
              <a:rPr lang="en-US" dirty="0"/>
              <a:t>Transition Slide </a:t>
            </a:r>
          </a:p>
        </p:txBody>
      </p:sp>
      <p:pic>
        <p:nvPicPr>
          <p:cNvPr id="11" name="Picture 10">
            <a:extLst>
              <a:ext uri="{FF2B5EF4-FFF2-40B4-BE49-F238E27FC236}">
                <a16:creationId xmlns:a16="http://schemas.microsoft.com/office/drawing/2014/main" id="{CDD44909-7E62-F546-BD6E-23043E56207D}"/>
              </a:ext>
            </a:extLst>
          </p:cNvPr>
          <p:cNvPicPr>
            <a:picLocks noChangeAspect="1"/>
          </p:cNvPicPr>
          <p:nvPr userDrawn="1"/>
        </p:nvPicPr>
        <p:blipFill rotWithShape="1">
          <a:blip r:embed="rId2"/>
          <a:srcRect l="-5187" t="1" r="-5187" b="-3283"/>
          <a:stretch/>
        </p:blipFill>
        <p:spPr>
          <a:xfrm>
            <a:off x="579890" y="5868988"/>
            <a:ext cx="3932237" cy="806021"/>
          </a:xfrm>
          <a:prstGeom prst="rect">
            <a:avLst/>
          </a:prstGeom>
        </p:spPr>
      </p:pic>
      <p:sp>
        <p:nvSpPr>
          <p:cNvPr id="10" name="Text Placeholder 3">
            <a:extLst>
              <a:ext uri="{FF2B5EF4-FFF2-40B4-BE49-F238E27FC236}">
                <a16:creationId xmlns:a16="http://schemas.microsoft.com/office/drawing/2014/main" id="{8A3CC208-3C67-0F46-BBFC-F8D43AEB00A4}"/>
              </a:ext>
            </a:extLst>
          </p:cNvPr>
          <p:cNvSpPr>
            <a:spLocks noGrp="1"/>
          </p:cNvSpPr>
          <p:nvPr>
            <p:ph type="body" sz="half" idx="2" hasCustomPrompt="1"/>
          </p:nvPr>
        </p:nvSpPr>
        <p:spPr>
          <a:xfrm>
            <a:off x="579891" y="2057400"/>
            <a:ext cx="3932237" cy="38115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Right Click photo and select “Change Picture” to replace image.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rPr>
              <a:t>You may need to select the image and crop using the Picture Format panel in the toolbar.</a:t>
            </a:r>
          </a:p>
          <a:p>
            <a:endParaRPr lang="en-US"/>
          </a:p>
        </p:txBody>
      </p:sp>
      <p:sp>
        <p:nvSpPr>
          <p:cNvPr id="8" name="TextBox 7">
            <a:extLst>
              <a:ext uri="{FF2B5EF4-FFF2-40B4-BE49-F238E27FC236}">
                <a16:creationId xmlns:a16="http://schemas.microsoft.com/office/drawing/2014/main" id="{0F3D7EB4-9580-524C-8263-A4C457C54608}"/>
              </a:ext>
            </a:extLst>
          </p:cNvPr>
          <p:cNvSpPr txBox="1"/>
          <p:nvPr userDrawn="1"/>
        </p:nvSpPr>
        <p:spPr>
          <a:xfrm>
            <a:off x="11353800" y="6321358"/>
            <a:ext cx="774513" cy="369332"/>
          </a:xfrm>
          <a:prstGeom prst="rect">
            <a:avLst/>
          </a:prstGeom>
          <a:noFill/>
        </p:spPr>
        <p:txBody>
          <a:bodyPr wrap="square" rtlCol="0" anchor="ctr">
            <a:spAutoFit/>
          </a:bodyPr>
          <a:lstStyle/>
          <a:p>
            <a:pPr algn="ctr"/>
            <a:fld id="{E338E478-B2CD-451C-BDDA-1EE051EA720E}"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810626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A4F80-A2C1-A748-9D34-AAD3E53950B2}"/>
              </a:ext>
            </a:extLst>
          </p:cNvPr>
          <p:cNvSpPr/>
          <p:nvPr userDrawn="1"/>
        </p:nvSpPr>
        <p:spPr>
          <a:xfrm>
            <a:off x="0" y="0"/>
            <a:ext cx="12190185"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5">
            <a:extLst>
              <a:ext uri="{FF2B5EF4-FFF2-40B4-BE49-F238E27FC236}">
                <a16:creationId xmlns:a16="http://schemas.microsoft.com/office/drawing/2014/main" id="{46D2671F-ACDA-4045-9463-544E21ACD718}"/>
              </a:ext>
            </a:extLst>
          </p:cNvPr>
          <p:cNvPicPr>
            <a:picLocks noChangeAspect="1"/>
          </p:cNvPicPr>
          <p:nvPr userDrawn="1"/>
        </p:nvPicPr>
        <p:blipFill rotWithShape="1">
          <a:blip r:embed="rId2"/>
          <a:srcRect l="53689" r="15607"/>
          <a:stretch/>
        </p:blipFill>
        <p:spPr>
          <a:xfrm>
            <a:off x="1815" y="0"/>
            <a:ext cx="3367809" cy="6858000"/>
          </a:xfrm>
          <a:prstGeom prst="rect">
            <a:avLst/>
          </a:prstGeom>
        </p:spPr>
      </p:pic>
      <p:sp>
        <p:nvSpPr>
          <p:cNvPr id="9" name="Rectangle 8">
            <a:extLst>
              <a:ext uri="{FF2B5EF4-FFF2-40B4-BE49-F238E27FC236}">
                <a16:creationId xmlns:a16="http://schemas.microsoft.com/office/drawing/2014/main" id="{392034C3-3256-FC44-AB50-12535761C359}"/>
              </a:ext>
            </a:extLst>
          </p:cNvPr>
          <p:cNvSpPr/>
          <p:nvPr userDrawn="1"/>
        </p:nvSpPr>
        <p:spPr>
          <a:xfrm>
            <a:off x="3344143" y="0"/>
            <a:ext cx="153988" cy="6858000"/>
          </a:xfrm>
          <a:prstGeom prst="rect">
            <a:avLst/>
          </a:prstGeom>
          <a:gradFill flip="none" rotWithShape="1">
            <a:gsLst>
              <a:gs pos="100000">
                <a:schemeClr val="accent2">
                  <a:lumMod val="20000"/>
                  <a:lumOff val="80000"/>
                </a:schemeClr>
              </a:gs>
              <a:gs pos="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7B90AF2-F89D-1D44-900E-2308D55C381A}"/>
              </a:ext>
            </a:extLst>
          </p:cNvPr>
          <p:cNvSpPr>
            <a:spLocks noGrp="1"/>
          </p:cNvSpPr>
          <p:nvPr>
            <p:ph type="body" sz="half" idx="2" hasCustomPrompt="1"/>
          </p:nvPr>
        </p:nvSpPr>
        <p:spPr>
          <a:xfrm>
            <a:off x="5955101" y="997288"/>
            <a:ext cx="3653237" cy="3811588"/>
          </a:xfrm>
        </p:spPr>
        <p:txBody>
          <a:bodyPr>
            <a:noAutofit/>
          </a:bodyPr>
          <a:lstStyle>
            <a:lvl1pPr marL="0" indent="0">
              <a:buNone/>
              <a:defRPr sz="4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3600"/>
              <a:t>“Place a quote or other impactful information here.”</a:t>
            </a:r>
          </a:p>
        </p:txBody>
      </p:sp>
      <p:sp>
        <p:nvSpPr>
          <p:cNvPr id="7" name="Text Placeholder 6">
            <a:extLst>
              <a:ext uri="{FF2B5EF4-FFF2-40B4-BE49-F238E27FC236}">
                <a16:creationId xmlns:a16="http://schemas.microsoft.com/office/drawing/2014/main" id="{420A2CC8-8D9D-A14B-8DB0-2B0E70E1AE67}"/>
              </a:ext>
            </a:extLst>
          </p:cNvPr>
          <p:cNvSpPr>
            <a:spLocks noGrp="1"/>
          </p:cNvSpPr>
          <p:nvPr>
            <p:ph type="body" sz="quarter" idx="10" hasCustomPrompt="1"/>
          </p:nvPr>
        </p:nvSpPr>
        <p:spPr>
          <a:xfrm>
            <a:off x="5955101" y="4976212"/>
            <a:ext cx="3652837" cy="927100"/>
          </a:xfrm>
        </p:spPr>
        <p:txBody>
          <a:bodyPr>
            <a:normAutofit/>
          </a:bodyPr>
          <a:lstStyle>
            <a:lvl1pPr marL="0" indent="0">
              <a:buNone/>
              <a:defRPr sz="1600" b="0">
                <a:solidFill>
                  <a:schemeClr val="bg1"/>
                </a:solidFill>
              </a:defRPr>
            </a:lvl1pPr>
          </a:lstStyle>
          <a:p>
            <a:pPr lvl="0"/>
            <a:r>
              <a:rPr lang="en-US" sz="1600"/>
              <a:t>Copy and paste icons from the icon slide to customize side panel.</a:t>
            </a:r>
            <a:endParaRPr lang="en-US"/>
          </a:p>
        </p:txBody>
      </p:sp>
      <p:pic>
        <p:nvPicPr>
          <p:cNvPr id="18" name="Picture 17">
            <a:extLst>
              <a:ext uri="{FF2B5EF4-FFF2-40B4-BE49-F238E27FC236}">
                <a16:creationId xmlns:a16="http://schemas.microsoft.com/office/drawing/2014/main" id="{63CA219E-8859-9740-8F11-6E714F1988A8}"/>
              </a:ext>
            </a:extLst>
          </p:cNvPr>
          <p:cNvPicPr>
            <a:picLocks noChangeAspect="1"/>
          </p:cNvPicPr>
          <p:nvPr userDrawn="1"/>
        </p:nvPicPr>
        <p:blipFill>
          <a:blip r:embed="rId3"/>
          <a:srcRect/>
          <a:stretch/>
        </p:blipFill>
        <p:spPr>
          <a:xfrm>
            <a:off x="9961856" y="5732649"/>
            <a:ext cx="2030360" cy="933966"/>
          </a:xfrm>
          <a:prstGeom prst="rect">
            <a:avLst/>
          </a:prstGeom>
        </p:spPr>
      </p:pic>
    </p:spTree>
    <p:extLst>
      <p:ext uri="{BB962C8B-B14F-4D97-AF65-F5344CB8AC3E}">
        <p14:creationId xmlns:p14="http://schemas.microsoft.com/office/powerpoint/2010/main" val="268078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utral Background">
    <p:bg>
      <p:bgPr>
        <a:blipFill dpi="0" rotWithShape="1">
          <a:blip r:embed="rId2">
            <a:alphaModFix amt="50000"/>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39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64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3CDEA-D60C-AC44-A6A5-AE48E82F3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71F066-F494-7943-A38C-59CFDDA08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22546-775C-2949-985F-AF1A58DBD1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011EA-56B7-45A6-A2F7-773065F913A7}" type="datetime1">
              <a:rPr lang="en-US" smtClean="0"/>
              <a:t>3/24/25</a:t>
            </a:fld>
            <a:endParaRPr lang="en-US"/>
          </a:p>
        </p:txBody>
      </p:sp>
      <p:sp>
        <p:nvSpPr>
          <p:cNvPr id="5" name="Footer Placeholder 4">
            <a:extLst>
              <a:ext uri="{FF2B5EF4-FFF2-40B4-BE49-F238E27FC236}">
                <a16:creationId xmlns:a16="http://schemas.microsoft.com/office/drawing/2014/main" id="{210C2F66-2C02-8F45-BADE-3479300E92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A63A04-BE74-644E-95A3-5C6E8091DB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B11E8-1C84-FA42-9771-7FFE3F662778}" type="slidenum">
              <a:rPr lang="en-US" smtClean="0"/>
              <a:t>‹#›</a:t>
            </a:fld>
            <a:endParaRPr lang="en-US"/>
          </a:p>
        </p:txBody>
      </p:sp>
    </p:spTree>
    <p:extLst>
      <p:ext uri="{BB962C8B-B14F-4D97-AF65-F5344CB8AC3E}">
        <p14:creationId xmlns:p14="http://schemas.microsoft.com/office/powerpoint/2010/main" val="1419809649"/>
      </p:ext>
    </p:extLst>
  </p:cSld>
  <p:clrMap bg1="lt1" tx1="dk1" bg2="lt2" tx2="dk2" accent1="accent1" accent2="accent2" accent3="accent3" accent4="accent4" accent5="accent5" accent6="accent6" hlink="hlink" folHlink="folHlink"/>
  <p:sldLayoutIdLst>
    <p:sldLayoutId id="2147483689" r:id="rId1"/>
    <p:sldLayoutId id="2147483683" r:id="rId2"/>
    <p:sldLayoutId id="2147483667" r:id="rId3"/>
    <p:sldLayoutId id="2147483656" r:id="rId4"/>
    <p:sldLayoutId id="2147483669" r:id="rId5"/>
    <p:sldLayoutId id="2147483665" r:id="rId6"/>
    <p:sldLayoutId id="2147483666"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71C707-403F-A144-BAA7-AA1D5363491F}"/>
              </a:ext>
            </a:extLst>
          </p:cNvPr>
          <p:cNvSpPr>
            <a:spLocks noGrp="1"/>
          </p:cNvSpPr>
          <p:nvPr>
            <p:ph type="body" idx="1"/>
          </p:nvPr>
        </p:nvSpPr>
        <p:spPr>
          <a:xfrm>
            <a:off x="160638" y="3428999"/>
            <a:ext cx="6697362" cy="2131541"/>
          </a:xfrm>
        </p:spPr>
        <p:txBody>
          <a:bodyPr>
            <a:noAutofit/>
          </a:bodyPr>
          <a:lstStyle/>
          <a:p>
            <a:r>
              <a:rPr lang="en-US" u="sng" dirty="0"/>
              <a:t>Brett Hanscom*</a:t>
            </a:r>
            <a:r>
              <a:rPr lang="en-US" dirty="0"/>
              <a:t>, Mark A. </a:t>
            </a:r>
            <a:r>
              <a:rPr lang="en-US" dirty="0">
                <a:effectLst/>
                <a:latin typeface="Aptos" panose="020B0004020202020204" pitchFamily="34" charset="0"/>
                <a:ea typeface="Calibri" panose="020F0502020204030204" pitchFamily="34" charset="0"/>
                <a:cs typeface="Times New Roman" panose="02020603050405020304" pitchFamily="18" charset="0"/>
              </a:rPr>
              <a:t>Marzinke, Robert Bies, Deborah J. Donnell, Craig Hendrix, Xinnong Li, Zhe Wang, Carolina Acuipil, Alex Rinehart, James F. Rooney, Lydia Soto-Torres, Marybeth McCauley, Beatriz Grinsztejn, Raphael J. Landovitz</a:t>
            </a:r>
            <a:endParaRPr lang="en-US" b="1" dirty="0"/>
          </a:p>
          <a:p>
            <a:r>
              <a:rPr lang="en-US" dirty="0"/>
              <a:t>*Fred Hutch Cancer Center, Seattle, WA, USA</a:t>
            </a:r>
          </a:p>
          <a:p>
            <a:r>
              <a:rPr lang="en-US" dirty="0"/>
              <a:t>CROI 2025,  3/12/2025</a:t>
            </a:r>
          </a:p>
        </p:txBody>
      </p:sp>
      <p:sp>
        <p:nvSpPr>
          <p:cNvPr id="3" name="Title 2">
            <a:extLst>
              <a:ext uri="{FF2B5EF4-FFF2-40B4-BE49-F238E27FC236}">
                <a16:creationId xmlns:a16="http://schemas.microsoft.com/office/drawing/2014/main" id="{D774DF76-9EB5-4C41-9057-DBCCD7CFB3DF}"/>
              </a:ext>
            </a:extLst>
          </p:cNvPr>
          <p:cNvSpPr>
            <a:spLocks noGrp="1"/>
          </p:cNvSpPr>
          <p:nvPr>
            <p:ph type="ctrTitle"/>
          </p:nvPr>
        </p:nvSpPr>
        <p:spPr>
          <a:xfrm>
            <a:off x="442555" y="211784"/>
            <a:ext cx="6415445" cy="3217216"/>
          </a:xfrm>
        </p:spPr>
        <p:txBody>
          <a:bodyPr/>
          <a:lstStyle/>
          <a:p>
            <a:r>
              <a:rPr lang="en-US" dirty="0"/>
              <a:t>Estimation of prevention-effective CAB-LA concentrations among MSM/TGW in HPTN 083</a:t>
            </a:r>
          </a:p>
        </p:txBody>
      </p:sp>
    </p:spTree>
    <p:extLst>
      <p:ext uri="{BB962C8B-B14F-4D97-AF65-F5344CB8AC3E}">
        <p14:creationId xmlns:p14="http://schemas.microsoft.com/office/powerpoint/2010/main" val="305046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0A7B4-DE7D-7EBD-151A-363293512019}"/>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D0839D0-9081-8E38-FEBA-EE236065CE25}"/>
              </a:ext>
            </a:extLst>
          </p:cNvPr>
          <p:cNvGraphicFramePr>
            <a:graphicFrameLocks noGrp="1"/>
          </p:cNvGraphicFramePr>
          <p:nvPr>
            <p:ph idx="1"/>
            <p:extLst>
              <p:ext uri="{D42A27DB-BD31-4B8C-83A1-F6EECF244321}">
                <p14:modId xmlns:p14="http://schemas.microsoft.com/office/powerpoint/2010/main" val="739066500"/>
              </p:ext>
            </p:extLst>
          </p:nvPr>
        </p:nvGraphicFramePr>
        <p:xfrm>
          <a:off x="552659" y="1407161"/>
          <a:ext cx="11090701" cy="4671013"/>
        </p:xfrm>
        <a:graphic>
          <a:graphicData uri="http://schemas.openxmlformats.org/drawingml/2006/table">
            <a:tbl>
              <a:tblPr firstRow="1" bandRow="1">
                <a:tableStyleId>{5C22544A-7EE6-4342-B048-85BDC9FD1C3A}</a:tableStyleId>
              </a:tblPr>
              <a:tblGrid>
                <a:gridCol w="3745021">
                  <a:extLst>
                    <a:ext uri="{9D8B030D-6E8A-4147-A177-3AD203B41FA5}">
                      <a16:colId xmlns:a16="http://schemas.microsoft.com/office/drawing/2014/main" val="2358949197"/>
                    </a:ext>
                  </a:extLst>
                </a:gridCol>
                <a:gridCol w="2448560">
                  <a:extLst>
                    <a:ext uri="{9D8B030D-6E8A-4147-A177-3AD203B41FA5}">
                      <a16:colId xmlns:a16="http://schemas.microsoft.com/office/drawing/2014/main" val="766590716"/>
                    </a:ext>
                  </a:extLst>
                </a:gridCol>
                <a:gridCol w="2346960">
                  <a:extLst>
                    <a:ext uri="{9D8B030D-6E8A-4147-A177-3AD203B41FA5}">
                      <a16:colId xmlns:a16="http://schemas.microsoft.com/office/drawing/2014/main" val="4223548759"/>
                    </a:ext>
                  </a:extLst>
                </a:gridCol>
                <a:gridCol w="2550160">
                  <a:extLst>
                    <a:ext uri="{9D8B030D-6E8A-4147-A177-3AD203B41FA5}">
                      <a16:colId xmlns:a16="http://schemas.microsoft.com/office/drawing/2014/main" val="836519839"/>
                    </a:ext>
                  </a:extLst>
                </a:gridCol>
              </a:tblGrid>
              <a:tr h="1344216">
                <a:tc>
                  <a:txBody>
                    <a:bodyPr/>
                    <a:lstStyle/>
                    <a:p>
                      <a:pPr marL="0" marR="0">
                        <a:lnSpc>
                          <a:spcPct val="107000"/>
                        </a:lnSpc>
                        <a:spcBef>
                          <a:spcPts val="0"/>
                        </a:spcBef>
                        <a:spcAft>
                          <a:spcPts val="0"/>
                        </a:spcAft>
                      </a:pPr>
                      <a:r>
                        <a:rPr lang="en-US" sz="2800" b="1" kern="100" dirty="0">
                          <a:effectLst/>
                          <a:latin typeface="+mn-lt"/>
                        </a:rPr>
                        <a:t>Minimum plasma CAB during </a:t>
                      </a:r>
                      <a:r>
                        <a:rPr lang="en-US" sz="2800" b="1" kern="100" dirty="0">
                          <a:solidFill>
                            <a:schemeClr val="bg1"/>
                          </a:solidFill>
                          <a:effectLst/>
                          <a:latin typeface="+mn-lt"/>
                        </a:rPr>
                        <a:t>acquisition </a:t>
                      </a:r>
                      <a:r>
                        <a:rPr lang="en-US" sz="2800" b="1" kern="100" dirty="0">
                          <a:effectLst/>
                          <a:latin typeface="+mn-lt"/>
                        </a:rPr>
                        <a:t>window</a:t>
                      </a:r>
                      <a:endParaRPr lang="en-US" sz="2800" b="1" kern="100" dirty="0">
                        <a:effectLst/>
                        <a:latin typeface="+mn-lt"/>
                        <a:ea typeface="Calibri" panose="020F0502020204030204" pitchFamily="34" charset="0"/>
                        <a:cs typeface="Times New Roman" panose="02020603050405020304" pitchFamily="18" charset="0"/>
                      </a:endParaRPr>
                    </a:p>
                  </a:txBody>
                  <a:tcPr anchor="ctr">
                    <a:lnR w="12700" cap="flat" cmpd="sng" algn="ctr">
                      <a:solidFill>
                        <a:srgbClr val="3F848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848E"/>
                    </a:solidFill>
                  </a:tcPr>
                </a:tc>
                <a:tc>
                  <a:txBody>
                    <a:bodyPr/>
                    <a:lstStyle/>
                    <a:p>
                      <a:pPr marL="0" marR="0" algn="ctr">
                        <a:lnSpc>
                          <a:spcPct val="107000"/>
                        </a:lnSpc>
                        <a:spcBef>
                          <a:spcPts val="0"/>
                        </a:spcBef>
                        <a:spcAft>
                          <a:spcPts val="0"/>
                        </a:spcAft>
                      </a:pPr>
                      <a:r>
                        <a:rPr lang="en-US" sz="2800" b="1" kern="100" dirty="0">
                          <a:effectLst/>
                          <a:latin typeface="+mn-lt"/>
                        </a:rPr>
                        <a:t>Cases</a:t>
                      </a:r>
                    </a:p>
                    <a:p>
                      <a:pPr marL="0" marR="0" algn="ctr">
                        <a:lnSpc>
                          <a:spcPct val="107000"/>
                        </a:lnSpc>
                        <a:spcBef>
                          <a:spcPts val="0"/>
                        </a:spcBef>
                        <a:spcAft>
                          <a:spcPts val="0"/>
                        </a:spcAft>
                      </a:pPr>
                      <a:r>
                        <a:rPr lang="en-US" sz="2800" b="1" kern="100" dirty="0">
                          <a:effectLst/>
                          <a:latin typeface="+mn-lt"/>
                        </a:rPr>
                        <a:t>(n=25)</a:t>
                      </a:r>
                    </a:p>
                    <a:p>
                      <a:pPr marL="0" marR="0" algn="ctr">
                        <a:lnSpc>
                          <a:spcPct val="107000"/>
                        </a:lnSpc>
                        <a:spcBef>
                          <a:spcPts val="0"/>
                        </a:spcBef>
                        <a:spcAft>
                          <a:spcPts val="0"/>
                        </a:spcAft>
                      </a:pPr>
                      <a:r>
                        <a:rPr lang="en-US" sz="2400" b="1" i="1" kern="100" dirty="0">
                          <a:effectLst/>
                          <a:latin typeface="+mn-lt"/>
                        </a:rPr>
                        <a:t>n (%)</a:t>
                      </a:r>
                    </a:p>
                  </a:txBody>
                  <a:tcPr marL="0" marR="0" marT="0" marB="0" anchor="ctr">
                    <a:lnL w="12700" cap="flat" cmpd="sng" algn="ctr">
                      <a:solidFill>
                        <a:srgbClr val="3F848E"/>
                      </a:solidFill>
                      <a:prstDash val="solid"/>
                      <a:round/>
                      <a:headEnd type="none" w="med" len="med"/>
                      <a:tailEnd type="none" w="med" len="med"/>
                    </a:lnL>
                    <a:lnR w="12700" cap="flat" cmpd="sng" algn="ctr">
                      <a:solidFill>
                        <a:srgbClr val="3F848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848E"/>
                    </a:solidFill>
                  </a:tcPr>
                </a:tc>
                <a:tc>
                  <a:txBody>
                    <a:bodyPr/>
                    <a:lstStyle/>
                    <a:p>
                      <a:pPr marL="0" marR="0" algn="ctr">
                        <a:lnSpc>
                          <a:spcPct val="107000"/>
                        </a:lnSpc>
                        <a:spcBef>
                          <a:spcPts val="0"/>
                        </a:spcBef>
                        <a:spcAft>
                          <a:spcPts val="0"/>
                        </a:spcAft>
                      </a:pPr>
                      <a:r>
                        <a:rPr lang="en-US" sz="2800" b="1" kern="100" dirty="0">
                          <a:effectLst/>
                          <a:latin typeface="+mn-lt"/>
                        </a:rPr>
                        <a:t>Controls</a:t>
                      </a:r>
                    </a:p>
                    <a:p>
                      <a:pPr marL="0" marR="0" algn="ctr">
                        <a:lnSpc>
                          <a:spcPct val="107000"/>
                        </a:lnSpc>
                        <a:spcBef>
                          <a:spcPts val="0"/>
                        </a:spcBef>
                        <a:spcAft>
                          <a:spcPts val="0"/>
                        </a:spcAft>
                      </a:pPr>
                      <a:r>
                        <a:rPr lang="en-US" sz="2800" b="1" kern="100" dirty="0">
                          <a:effectLst/>
                          <a:latin typeface="+mn-lt"/>
                        </a:rPr>
                        <a:t>(n=99)</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1" i="1" kern="100" dirty="0">
                          <a:effectLst/>
                          <a:latin typeface="+mn-lt"/>
                        </a:rPr>
                        <a:t>n (%)</a:t>
                      </a:r>
                    </a:p>
                  </a:txBody>
                  <a:tcPr marL="0" marR="0" marT="0" marB="0" anchor="ctr">
                    <a:lnL w="12700" cap="flat" cmpd="sng" algn="ctr">
                      <a:solidFill>
                        <a:srgbClr val="3F848E"/>
                      </a:solidFill>
                      <a:prstDash val="solid"/>
                      <a:round/>
                      <a:headEnd type="none" w="med" len="med"/>
                      <a:tailEnd type="none" w="med" len="med"/>
                    </a:lnL>
                    <a:lnR w="12700" cap="flat" cmpd="sng" algn="ctr">
                      <a:solidFill>
                        <a:srgbClr val="3F848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848E"/>
                    </a:solidFill>
                  </a:tcPr>
                </a:tc>
                <a:tc>
                  <a:txBody>
                    <a:bodyPr/>
                    <a:lstStyle/>
                    <a:p>
                      <a:pPr marL="0" marR="0" algn="ctr">
                        <a:lnSpc>
                          <a:spcPct val="107000"/>
                        </a:lnSpc>
                        <a:spcBef>
                          <a:spcPts val="0"/>
                        </a:spcBef>
                        <a:spcAft>
                          <a:spcPts val="0"/>
                        </a:spcAft>
                      </a:pPr>
                      <a:r>
                        <a:rPr lang="en-US" sz="2500" b="1" kern="100" dirty="0">
                          <a:effectLst/>
                          <a:latin typeface="+mn-lt"/>
                        </a:rPr>
                        <a:t>Risk Reduction </a:t>
                      </a:r>
                    </a:p>
                    <a:p>
                      <a:pPr marL="0" marR="0" algn="ctr">
                        <a:lnSpc>
                          <a:spcPct val="107000"/>
                        </a:lnSpc>
                        <a:spcBef>
                          <a:spcPts val="0"/>
                        </a:spcBef>
                        <a:spcAft>
                          <a:spcPts val="0"/>
                        </a:spcAft>
                      </a:pPr>
                      <a:r>
                        <a:rPr lang="en-US" sz="2500" b="1" kern="100" dirty="0">
                          <a:effectLst/>
                          <a:latin typeface="+mn-lt"/>
                        </a:rPr>
                        <a:t>(95% CI)</a:t>
                      </a:r>
                      <a:endParaRPr lang="en-US" sz="2500" b="1" kern="100" dirty="0">
                        <a:effectLst/>
                        <a:latin typeface="+mn-lt"/>
                        <a:ea typeface="Calibri" panose="020F0502020204030204" pitchFamily="34" charset="0"/>
                        <a:cs typeface="Times New Roman" panose="02020603050405020304" pitchFamily="18" charset="0"/>
                      </a:endParaRPr>
                    </a:p>
                  </a:txBody>
                  <a:tcPr anchor="ctr">
                    <a:lnL w="12700" cap="flat" cmpd="sng" algn="ctr">
                      <a:solidFill>
                        <a:srgbClr val="3F848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848E"/>
                    </a:solidFill>
                  </a:tcPr>
                </a:tc>
                <a:extLst>
                  <a:ext uri="{0D108BD9-81ED-4DB2-BD59-A6C34878D82A}">
                    <a16:rowId xmlns:a16="http://schemas.microsoft.com/office/drawing/2014/main" val="628942563"/>
                  </a:ext>
                </a:extLst>
              </a:tr>
              <a:tr h="906349">
                <a:tc>
                  <a:txBody>
                    <a:bodyPr/>
                    <a:lstStyle/>
                    <a:p>
                      <a:pPr marL="0" marR="0">
                        <a:lnSpc>
                          <a:spcPct val="107000"/>
                        </a:lnSpc>
                        <a:spcBef>
                          <a:spcPts val="0"/>
                        </a:spcBef>
                        <a:spcAft>
                          <a:spcPts val="0"/>
                        </a:spcAft>
                      </a:pPr>
                      <a:r>
                        <a:rPr lang="en-US" sz="2800" b="1" kern="100" dirty="0">
                          <a:effectLst/>
                          <a:latin typeface="+mn-lt"/>
                        </a:rPr>
                        <a:t>&lt; 1x PA-IC</a:t>
                      </a:r>
                      <a:r>
                        <a:rPr lang="en-US" sz="2800" b="1" kern="100" baseline="-25000" dirty="0">
                          <a:effectLst/>
                          <a:latin typeface="+mn-lt"/>
                        </a:rPr>
                        <a:t>90</a:t>
                      </a:r>
                      <a:endParaRPr lang="en-US" sz="2800" b="1" i="1" kern="100" dirty="0">
                        <a:effectLst/>
                        <a:latin typeface="+mn-lt"/>
                        <a:ea typeface="Calibri" panose="020F0502020204030204" pitchFamily="34"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800" b="1" kern="100" dirty="0">
                          <a:effectLst/>
                          <a:latin typeface="+mn-lt"/>
                        </a:rPr>
                        <a:t>16 (64)</a:t>
                      </a:r>
                      <a:endParaRPr lang="en-US" sz="2800" b="1" kern="100" dirty="0">
                        <a:effectLst/>
                        <a:latin typeface="+mn-lt"/>
                        <a:ea typeface="Calibri" panose="020F0502020204030204" pitchFamily="34"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800" b="1" kern="100" dirty="0">
                          <a:effectLst/>
                          <a:latin typeface="+mn-lt"/>
                        </a:rPr>
                        <a:t>14 (14)</a:t>
                      </a:r>
                      <a:endParaRPr lang="en-US" sz="2800" b="1" kern="100" dirty="0">
                        <a:effectLst/>
                        <a:latin typeface="+mn-lt"/>
                        <a:ea typeface="Calibri" panose="020F0502020204030204" pitchFamily="34"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800" b="1" kern="100" dirty="0">
                          <a:effectLst/>
                          <a:latin typeface="+mn-lt"/>
                        </a:rPr>
                        <a:t>(ref)</a:t>
                      </a:r>
                      <a:endParaRPr lang="en-US" sz="2800" b="1" kern="100" dirty="0">
                        <a:effectLst/>
                        <a:latin typeface="+mn-lt"/>
                        <a:ea typeface="Calibri" panose="020F0502020204030204" pitchFamily="34"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594063444"/>
                  </a:ext>
                </a:extLst>
              </a:tr>
              <a:tr h="1168338">
                <a:tc>
                  <a:txBody>
                    <a:bodyPr/>
                    <a:lstStyle/>
                    <a:p>
                      <a:pPr marL="0" marR="0">
                        <a:lnSpc>
                          <a:spcPct val="107000"/>
                        </a:lnSpc>
                        <a:spcBef>
                          <a:spcPts val="0"/>
                        </a:spcBef>
                        <a:spcAft>
                          <a:spcPts val="0"/>
                        </a:spcAft>
                      </a:pPr>
                      <a:r>
                        <a:rPr lang="en-US" sz="2800" b="1" kern="100" dirty="0">
                          <a:effectLst/>
                          <a:latin typeface="+mn-lt"/>
                        </a:rPr>
                        <a:t>≥ 1x PA-IC</a:t>
                      </a:r>
                      <a:r>
                        <a:rPr lang="en-US" sz="2800" b="1" kern="100" baseline="-25000" dirty="0">
                          <a:effectLst/>
                          <a:latin typeface="+mn-lt"/>
                        </a:rPr>
                        <a:t>90</a:t>
                      </a:r>
                      <a:r>
                        <a:rPr lang="en-US" sz="2800" b="1" kern="100" dirty="0">
                          <a:effectLst/>
                          <a:latin typeface="+mn-lt"/>
                        </a:rPr>
                        <a:t> and </a:t>
                      </a:r>
                    </a:p>
                    <a:p>
                      <a:pPr marL="0" marR="0">
                        <a:lnSpc>
                          <a:spcPct val="107000"/>
                        </a:lnSpc>
                        <a:spcBef>
                          <a:spcPts val="0"/>
                        </a:spcBef>
                        <a:spcAft>
                          <a:spcPts val="0"/>
                        </a:spcAft>
                      </a:pPr>
                      <a:r>
                        <a:rPr lang="en-US" sz="2800" b="1" kern="100" dirty="0">
                          <a:effectLst/>
                          <a:latin typeface="+mn-lt"/>
                        </a:rPr>
                        <a:t>&lt; 4x PA-IC</a:t>
                      </a:r>
                      <a:r>
                        <a:rPr lang="en-US" sz="2800" b="1" kern="100" baseline="-25000" dirty="0">
                          <a:effectLst/>
                          <a:latin typeface="+mn-lt"/>
                        </a:rPr>
                        <a:t>90</a:t>
                      </a:r>
                      <a:endParaRPr lang="en-US" sz="2800" b="1" kern="10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bg2">
                          <a:lumMod val="40000"/>
                          <a:lumOff val="60000"/>
                        </a:schemeClr>
                      </a:solidFill>
                      <a:prstDash val="solid"/>
                      <a:round/>
                      <a:headEnd type="none" w="med" len="med"/>
                      <a:tailEnd type="none" w="med" len="med"/>
                    </a:lnR>
                    <a:solidFill>
                      <a:schemeClr val="bg2">
                        <a:lumMod val="40000"/>
                        <a:lumOff val="60000"/>
                      </a:schemeClr>
                    </a:solidFill>
                  </a:tcPr>
                </a:tc>
                <a:tc>
                  <a:txBody>
                    <a:bodyPr/>
                    <a:lstStyle/>
                    <a:p>
                      <a:pPr marL="0" marR="0" algn="ctr">
                        <a:lnSpc>
                          <a:spcPct val="107000"/>
                        </a:lnSpc>
                        <a:spcBef>
                          <a:spcPts val="0"/>
                        </a:spcBef>
                        <a:spcAft>
                          <a:spcPts val="0"/>
                        </a:spcAft>
                      </a:pPr>
                      <a:r>
                        <a:rPr lang="en-US" sz="2800" b="1" kern="100" dirty="0">
                          <a:effectLst/>
                          <a:latin typeface="+mn-lt"/>
                        </a:rPr>
                        <a:t>2 (8)</a:t>
                      </a:r>
                      <a:endParaRPr lang="en-US" sz="2800" b="1"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solidFill>
                      <a:schemeClr val="bg2">
                        <a:lumMod val="40000"/>
                        <a:lumOff val="60000"/>
                      </a:schemeClr>
                    </a:solidFill>
                  </a:tcPr>
                </a:tc>
                <a:tc>
                  <a:txBody>
                    <a:bodyPr/>
                    <a:lstStyle/>
                    <a:p>
                      <a:pPr marL="0" marR="0" algn="ctr">
                        <a:lnSpc>
                          <a:spcPct val="107000"/>
                        </a:lnSpc>
                        <a:spcBef>
                          <a:spcPts val="0"/>
                        </a:spcBef>
                        <a:spcAft>
                          <a:spcPts val="0"/>
                        </a:spcAft>
                      </a:pPr>
                      <a:r>
                        <a:rPr lang="en-US" sz="2800" b="1" kern="100" dirty="0">
                          <a:effectLst/>
                          <a:latin typeface="+mn-lt"/>
                        </a:rPr>
                        <a:t>10 (10)</a:t>
                      </a:r>
                      <a:endParaRPr lang="en-US" sz="2800" b="1"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solidFill>
                      <a:schemeClr val="bg2">
                        <a:lumMod val="40000"/>
                        <a:lumOff val="60000"/>
                      </a:schemeClr>
                    </a:solidFill>
                  </a:tcPr>
                </a:tc>
                <a:tc>
                  <a:txBody>
                    <a:bodyPr/>
                    <a:lstStyle/>
                    <a:p>
                      <a:pPr marL="0" marR="0" algn="ctr">
                        <a:lnSpc>
                          <a:spcPct val="107000"/>
                        </a:lnSpc>
                        <a:spcBef>
                          <a:spcPts val="0"/>
                        </a:spcBef>
                        <a:spcAft>
                          <a:spcPts val="0"/>
                        </a:spcAft>
                      </a:pPr>
                      <a:r>
                        <a:rPr lang="en-US" sz="2800" b="1" kern="100" dirty="0">
                          <a:effectLst/>
                          <a:latin typeface="+mn-lt"/>
                        </a:rPr>
                        <a:t>79 (-20, 96)</a:t>
                      </a:r>
                      <a:endParaRPr lang="en-US" sz="2800" b="1" kern="100" dirty="0">
                        <a:effectLst/>
                        <a:latin typeface="+mn-lt"/>
                        <a:ea typeface="Calibri" panose="020F0502020204030204" pitchFamily="34" charset="0"/>
                        <a:cs typeface="Times New Roman" panose="02020603050405020304" pitchFamily="18" charset="0"/>
                      </a:endParaRPr>
                    </a:p>
                  </a:txBody>
                  <a:tcPr anchor="ctr">
                    <a:lnL w="12700" cap="flat" cmpd="sng" algn="ctr">
                      <a:solidFill>
                        <a:schemeClr val="bg2">
                          <a:lumMod val="40000"/>
                          <a:lumOff val="60000"/>
                        </a:schemeClr>
                      </a:solidFill>
                      <a:prstDash val="solid"/>
                      <a:round/>
                      <a:headEnd type="none" w="med" len="med"/>
                      <a:tailEnd type="none" w="med" len="med"/>
                    </a:lnL>
                    <a:solidFill>
                      <a:schemeClr val="bg2">
                        <a:lumMod val="40000"/>
                        <a:lumOff val="60000"/>
                      </a:schemeClr>
                    </a:solidFill>
                  </a:tcPr>
                </a:tc>
                <a:extLst>
                  <a:ext uri="{0D108BD9-81ED-4DB2-BD59-A6C34878D82A}">
                    <a16:rowId xmlns:a16="http://schemas.microsoft.com/office/drawing/2014/main" val="2504038027"/>
                  </a:ext>
                </a:extLst>
              </a:tr>
              <a:tr h="1168338">
                <a:tc>
                  <a:txBody>
                    <a:bodyPr/>
                    <a:lstStyle/>
                    <a:p>
                      <a:pPr marL="0" marR="0">
                        <a:lnSpc>
                          <a:spcPct val="107000"/>
                        </a:lnSpc>
                        <a:spcBef>
                          <a:spcPts val="0"/>
                        </a:spcBef>
                        <a:spcAft>
                          <a:spcPts val="0"/>
                        </a:spcAft>
                      </a:pPr>
                      <a:r>
                        <a:rPr lang="en-US" sz="2800" b="1" kern="100" dirty="0">
                          <a:effectLst/>
                          <a:latin typeface="+mn-lt"/>
                        </a:rPr>
                        <a:t>≥ 4x PA-IC</a:t>
                      </a:r>
                      <a:r>
                        <a:rPr lang="en-US" sz="2800" b="1" kern="100" baseline="-25000" dirty="0">
                          <a:effectLst/>
                          <a:latin typeface="+mn-lt"/>
                        </a:rPr>
                        <a:t>90</a:t>
                      </a:r>
                      <a:endParaRPr lang="en-US" sz="2800" b="1" kern="100" dirty="0">
                        <a:effectLst/>
                        <a:latin typeface="+mn-lt"/>
                        <a:ea typeface="Calibri" panose="020F0502020204030204" pitchFamily="34"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800" b="1" kern="100" dirty="0">
                          <a:effectLst/>
                          <a:latin typeface="+mn-lt"/>
                        </a:rPr>
                        <a:t>7 (28)</a:t>
                      </a:r>
                      <a:endParaRPr lang="en-US" sz="2800" b="1" kern="100" dirty="0">
                        <a:effectLst/>
                        <a:latin typeface="+mn-lt"/>
                        <a:ea typeface="Calibri" panose="020F0502020204030204" pitchFamily="34"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800" b="1" kern="100" dirty="0">
                          <a:effectLst/>
                          <a:latin typeface="+mn-lt"/>
                        </a:rPr>
                        <a:t>75 (76)</a:t>
                      </a:r>
                      <a:endParaRPr lang="en-US" sz="2800" b="1" kern="100" dirty="0">
                        <a:effectLst/>
                        <a:latin typeface="+mn-lt"/>
                        <a:ea typeface="Calibri" panose="020F0502020204030204" pitchFamily="34"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800" b="1" kern="100" dirty="0">
                          <a:effectLst/>
                          <a:latin typeface="+mn-lt"/>
                          <a:ea typeface="Calibri" panose="020F0502020204030204" pitchFamily="34" charset="0"/>
                          <a:cs typeface="Times New Roman" panose="02020603050405020304" pitchFamily="18" charset="0"/>
                        </a:rPr>
                        <a:t>93 (77, 98)</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0236486"/>
                  </a:ext>
                </a:extLst>
              </a:tr>
            </a:tbl>
          </a:graphicData>
        </a:graphic>
      </p:graphicFrame>
      <p:sp>
        <p:nvSpPr>
          <p:cNvPr id="3" name="Title 2">
            <a:extLst>
              <a:ext uri="{FF2B5EF4-FFF2-40B4-BE49-F238E27FC236}">
                <a16:creationId xmlns:a16="http://schemas.microsoft.com/office/drawing/2014/main" id="{E58E2114-6FB8-6202-6770-DF2B86AF3961}"/>
              </a:ext>
            </a:extLst>
          </p:cNvPr>
          <p:cNvSpPr>
            <a:spLocks noGrp="1"/>
          </p:cNvSpPr>
          <p:nvPr>
            <p:ph type="title"/>
          </p:nvPr>
        </p:nvSpPr>
        <p:spPr/>
        <p:txBody>
          <a:bodyPr>
            <a:normAutofit/>
          </a:bodyPr>
          <a:lstStyle/>
          <a:p>
            <a:r>
              <a:rPr lang="en-US" dirty="0"/>
              <a:t>Results</a:t>
            </a:r>
          </a:p>
        </p:txBody>
      </p:sp>
      <p:sp>
        <p:nvSpPr>
          <p:cNvPr id="2" name="Oval 1">
            <a:extLst>
              <a:ext uri="{FF2B5EF4-FFF2-40B4-BE49-F238E27FC236}">
                <a16:creationId xmlns:a16="http://schemas.microsoft.com/office/drawing/2014/main" id="{4D0F0676-A013-9B34-663B-B449838AAE33}"/>
              </a:ext>
            </a:extLst>
          </p:cNvPr>
          <p:cNvSpPr/>
          <p:nvPr/>
        </p:nvSpPr>
        <p:spPr>
          <a:xfrm>
            <a:off x="4639378" y="2772077"/>
            <a:ext cx="1857676" cy="11069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DB20C8D-9C58-D33B-37C0-BFAF79157264}"/>
              </a:ext>
            </a:extLst>
          </p:cNvPr>
          <p:cNvSpPr/>
          <p:nvPr/>
        </p:nvSpPr>
        <p:spPr>
          <a:xfrm>
            <a:off x="6957463" y="4897387"/>
            <a:ext cx="1857676" cy="11069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686272C-AA0A-B17D-35D8-E5718FE1E25C}"/>
              </a:ext>
            </a:extLst>
          </p:cNvPr>
          <p:cNvSpPr/>
          <p:nvPr/>
        </p:nvSpPr>
        <p:spPr>
          <a:xfrm>
            <a:off x="9200148" y="3742667"/>
            <a:ext cx="2443212" cy="11069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8F00589-90CA-B514-CAC8-1ECCD82A79D2}"/>
              </a:ext>
            </a:extLst>
          </p:cNvPr>
          <p:cNvSpPr/>
          <p:nvPr/>
        </p:nvSpPr>
        <p:spPr>
          <a:xfrm>
            <a:off x="9200148" y="4961645"/>
            <a:ext cx="2443212" cy="11069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A1CA472-4BFE-5DC4-6CC8-B7346893376E}"/>
              </a:ext>
            </a:extLst>
          </p:cNvPr>
          <p:cNvSpPr/>
          <p:nvPr/>
        </p:nvSpPr>
        <p:spPr>
          <a:xfrm>
            <a:off x="4480278" y="3735877"/>
            <a:ext cx="4719869" cy="11069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24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P spid="7" grpId="0"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B8E3F9-D1DB-AD72-21D3-EA39AFA8949B}"/>
              </a:ext>
            </a:extLst>
          </p:cNvPr>
          <p:cNvSpPr>
            <a:spLocks noGrp="1"/>
          </p:cNvSpPr>
          <p:nvPr>
            <p:ph idx="1"/>
          </p:nvPr>
        </p:nvSpPr>
        <p:spPr>
          <a:xfrm>
            <a:off x="105172" y="1253331"/>
            <a:ext cx="11822221" cy="5604669"/>
          </a:xfrm>
        </p:spPr>
        <p:txBody>
          <a:bodyPr>
            <a:noAutofit/>
          </a:bodyPr>
          <a:lstStyle/>
          <a:p>
            <a:pPr>
              <a:spcBef>
                <a:spcPts val="0"/>
              </a:spcBef>
              <a:spcAft>
                <a:spcPts val="3000"/>
              </a:spcAft>
            </a:pPr>
            <a:r>
              <a:rPr lang="en-US" sz="3600" dirty="0">
                <a:effectLst/>
                <a:ea typeface="Calibri" panose="020F0502020204030204" pitchFamily="34" charset="0"/>
                <a:cs typeface="Times New Roman" panose="02020603050405020304" pitchFamily="18" charset="0"/>
              </a:rPr>
              <a:t>The approved</a:t>
            </a:r>
            <a:r>
              <a:rPr lang="en-US" sz="3600" dirty="0">
                <a:ea typeface="Calibri" panose="020F0502020204030204" pitchFamily="34" charset="0"/>
                <a:cs typeface="Times New Roman" panose="02020603050405020304" pitchFamily="18" charset="0"/>
              </a:rPr>
              <a:t> </a:t>
            </a:r>
            <a:r>
              <a:rPr lang="en-US" sz="3600" dirty="0">
                <a:effectLst/>
                <a:ea typeface="Calibri" panose="020F0502020204030204" pitchFamily="34" charset="0"/>
                <a:cs typeface="Times New Roman" panose="02020603050405020304" pitchFamily="18" charset="0"/>
              </a:rPr>
              <a:t>8-weekly 600mg dosing has been shown to reliably achieve CAB above 4x PA-IC</a:t>
            </a:r>
            <a:r>
              <a:rPr lang="en-US" sz="3600" baseline="-25000" dirty="0">
                <a:effectLst/>
                <a:ea typeface="Calibri" panose="020F0502020204030204" pitchFamily="34" charset="0"/>
                <a:cs typeface="Times New Roman" panose="02020603050405020304" pitchFamily="18" charset="0"/>
              </a:rPr>
              <a:t>90 </a:t>
            </a:r>
            <a:r>
              <a:rPr lang="en-US" sz="3600" dirty="0"/>
              <a:t>(664 ng/mL)</a:t>
            </a:r>
          </a:p>
          <a:p>
            <a:pPr>
              <a:spcBef>
                <a:spcPts val="0"/>
              </a:spcBef>
              <a:spcAft>
                <a:spcPts val="3000"/>
              </a:spcAft>
            </a:pPr>
            <a:r>
              <a:rPr lang="en-US" sz="3600" dirty="0"/>
              <a:t>We observe a strong, statistically significant association between CAB concentrations above </a:t>
            </a:r>
            <a:r>
              <a:rPr lang="en-US" sz="3600" dirty="0">
                <a:effectLst/>
                <a:ea typeface="Calibri" panose="020F0502020204030204" pitchFamily="34" charset="0"/>
                <a:cs typeface="Times New Roman" panose="02020603050405020304" pitchFamily="18" charset="0"/>
              </a:rPr>
              <a:t>4x PA-IC</a:t>
            </a:r>
            <a:r>
              <a:rPr lang="en-US" sz="3600" baseline="-25000" dirty="0">
                <a:effectLst/>
                <a:ea typeface="Calibri" panose="020F0502020204030204" pitchFamily="34" charset="0"/>
                <a:cs typeface="Times New Roman" panose="02020603050405020304" pitchFamily="18" charset="0"/>
              </a:rPr>
              <a:t>90</a:t>
            </a:r>
            <a:r>
              <a:rPr lang="en-US" sz="3600" dirty="0"/>
              <a:t> and HIV </a:t>
            </a:r>
            <a:r>
              <a:rPr lang="en-US" sz="3600" dirty="0">
                <a:solidFill>
                  <a:srgbClr val="004572"/>
                </a:solidFill>
              </a:rPr>
              <a:t>protection</a:t>
            </a:r>
          </a:p>
          <a:p>
            <a:pPr lvl="1">
              <a:spcBef>
                <a:spcPts val="0"/>
              </a:spcBef>
              <a:spcAft>
                <a:spcPts val="3000"/>
              </a:spcAft>
            </a:pPr>
            <a:r>
              <a:rPr lang="en-US" sz="3200" dirty="0">
                <a:solidFill>
                  <a:srgbClr val="004572"/>
                </a:solidFill>
              </a:rPr>
              <a:t>These results are consistent with non-human primate model results</a:t>
            </a:r>
          </a:p>
          <a:p>
            <a:pPr>
              <a:spcBef>
                <a:spcPts val="0"/>
              </a:spcBef>
              <a:spcAft>
                <a:spcPts val="3000"/>
              </a:spcAft>
            </a:pPr>
            <a:r>
              <a:rPr lang="en-US" sz="3600" dirty="0">
                <a:solidFill>
                  <a:srgbClr val="004572"/>
                </a:solidFill>
              </a:rPr>
              <a:t>CAB LA is </a:t>
            </a:r>
            <a:r>
              <a:rPr lang="en-US" sz="3600" dirty="0">
                <a:solidFill>
                  <a:srgbClr val="004572"/>
                </a:solidFill>
                <a:effectLst/>
                <a:ea typeface="Aptos" panose="020B0004020202020204" pitchFamily="34" charset="0"/>
                <a:cs typeface="Times New Roman" panose="02020603050405020304" pitchFamily="18" charset="0"/>
              </a:rPr>
              <a:t>estimated</a:t>
            </a:r>
            <a:r>
              <a:rPr lang="en-US" sz="3600" dirty="0">
                <a:effectLst/>
                <a:ea typeface="Aptos" panose="020B0004020202020204" pitchFamily="34" charset="0"/>
                <a:cs typeface="Times New Roman" panose="02020603050405020304" pitchFamily="18" charset="0"/>
              </a:rPr>
              <a:t> to provide </a:t>
            </a:r>
            <a:r>
              <a:rPr lang="en-US" sz="3600" u="sng" dirty="0">
                <a:ea typeface="Aptos" panose="020B0004020202020204" pitchFamily="34" charset="0"/>
                <a:cs typeface="Times New Roman" panose="02020603050405020304" pitchFamily="18" charset="0"/>
              </a:rPr>
              <a:t>over </a:t>
            </a:r>
            <a:r>
              <a:rPr lang="en-US" sz="3600" u="sng" dirty="0">
                <a:effectLst/>
                <a:ea typeface="Aptos" panose="020B0004020202020204" pitchFamily="34" charset="0"/>
                <a:cs typeface="Times New Roman" panose="02020603050405020304" pitchFamily="18" charset="0"/>
              </a:rPr>
              <a:t>90% reduction in the probability HIV acquisition among MSM and TGW</a:t>
            </a:r>
            <a:endParaRPr lang="en-US" sz="3600" dirty="0"/>
          </a:p>
        </p:txBody>
      </p:sp>
      <p:sp>
        <p:nvSpPr>
          <p:cNvPr id="3" name="Title 2">
            <a:extLst>
              <a:ext uri="{FF2B5EF4-FFF2-40B4-BE49-F238E27FC236}">
                <a16:creationId xmlns:a16="http://schemas.microsoft.com/office/drawing/2014/main" id="{C122420F-3A62-11C8-A7C2-D4D8C5B93085}"/>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153638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5"/>
          <p:cNvSpPr txBox="1">
            <a:spLocks noGrp="1"/>
          </p:cNvSpPr>
          <p:nvPr>
            <p:ph type="title"/>
          </p:nvPr>
        </p:nvSpPr>
        <p:spPr>
          <a:xfrm>
            <a:off x="832455" y="234199"/>
            <a:ext cx="10515600" cy="780407"/>
          </a:xfrm>
          <a:prstGeom prst="rect">
            <a:avLst/>
          </a:prstGeom>
        </p:spPr>
        <p:txBody>
          <a:bodyPr spcFirstLastPara="1" vert="horz" wrap="square" lIns="0" tIns="0" rIns="0" bIns="0" rtlCol="0" anchor="b" anchorCtr="0">
            <a:noAutofit/>
          </a:bodyPr>
          <a:lstStyle/>
          <a:p>
            <a:pPr>
              <a:spcBef>
                <a:spcPts val="0"/>
              </a:spcBef>
            </a:pPr>
            <a:r>
              <a:rPr lang="en-US" sz="5400" b="1">
                <a:solidFill>
                  <a:schemeClr val="bg1"/>
                </a:solidFill>
                <a:latin typeface="Arial" panose="020B0604020202020204" pitchFamily="34" charset="0"/>
                <a:cs typeface="Arial" panose="020B0604020202020204" pitchFamily="34" charset="0"/>
              </a:rPr>
              <a:t>Acknowledgments</a:t>
            </a:r>
            <a:endParaRPr sz="5400" b="1">
              <a:solidFill>
                <a:schemeClr val="bg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9A1A786-F4CB-F846-B246-93B69EA59681}"/>
              </a:ext>
            </a:extLst>
          </p:cNvPr>
          <p:cNvGrpSpPr/>
          <p:nvPr/>
        </p:nvGrpSpPr>
        <p:grpSpPr>
          <a:xfrm>
            <a:off x="432332" y="6316024"/>
            <a:ext cx="3075723" cy="307777"/>
            <a:chOff x="1086844" y="6024563"/>
            <a:chExt cx="3075723" cy="307777"/>
          </a:xfrm>
        </p:grpSpPr>
        <p:sp>
          <p:nvSpPr>
            <p:cNvPr id="8" name="TextBox 7">
              <a:extLst>
                <a:ext uri="{FF2B5EF4-FFF2-40B4-BE49-F238E27FC236}">
                  <a16:creationId xmlns:a16="http://schemas.microsoft.com/office/drawing/2014/main" id="{D8BA9DB4-F774-CE40-9F00-4861588B3CA3}"/>
                </a:ext>
              </a:extLst>
            </p:cNvPr>
            <p:cNvSpPr txBox="1"/>
            <p:nvPr/>
          </p:nvSpPr>
          <p:spPr>
            <a:xfrm>
              <a:off x="2903385" y="6024563"/>
              <a:ext cx="1259182"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HIVptn</a:t>
              </a:r>
              <a:endParaRPr lang="en-US" sz="1400"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195C7FF-8C08-F543-97E5-3E8E90B4E0C3}"/>
                </a:ext>
              </a:extLst>
            </p:cNvPr>
            <p:cNvPicPr>
              <a:picLocks noChangeAspect="1"/>
            </p:cNvPicPr>
            <p:nvPr/>
          </p:nvPicPr>
          <p:blipFill>
            <a:blip r:embed="rId3"/>
            <a:stretch>
              <a:fillRect/>
            </a:stretch>
          </p:blipFill>
          <p:spPr>
            <a:xfrm>
              <a:off x="1086844" y="6024563"/>
              <a:ext cx="1663700" cy="304800"/>
            </a:xfrm>
            <a:prstGeom prst="rect">
              <a:avLst/>
            </a:prstGeom>
          </p:spPr>
        </p:pic>
      </p:grpSp>
      <p:grpSp>
        <p:nvGrpSpPr>
          <p:cNvPr id="10" name="Group 9">
            <a:extLst>
              <a:ext uri="{FF2B5EF4-FFF2-40B4-BE49-F238E27FC236}">
                <a16:creationId xmlns:a16="http://schemas.microsoft.com/office/drawing/2014/main" id="{9F32782D-F5E8-5F1A-8EAB-1578B1B2DADE}"/>
              </a:ext>
            </a:extLst>
          </p:cNvPr>
          <p:cNvGrpSpPr/>
          <p:nvPr/>
        </p:nvGrpSpPr>
        <p:grpSpPr>
          <a:xfrm>
            <a:off x="402701" y="1455150"/>
            <a:ext cx="11540602" cy="5089301"/>
            <a:chOff x="348263" y="1565661"/>
            <a:chExt cx="11540602" cy="5089301"/>
          </a:xfrm>
        </p:grpSpPr>
        <p:sp>
          <p:nvSpPr>
            <p:cNvPr id="11" name="TextBox 10">
              <a:extLst>
                <a:ext uri="{FF2B5EF4-FFF2-40B4-BE49-F238E27FC236}">
                  <a16:creationId xmlns:a16="http://schemas.microsoft.com/office/drawing/2014/main" id="{5B5128C7-AAA3-4AB0-6A4B-7996C8151A07}"/>
                </a:ext>
              </a:extLst>
            </p:cNvPr>
            <p:cNvSpPr txBox="1"/>
            <p:nvPr/>
          </p:nvSpPr>
          <p:spPr>
            <a:xfrm>
              <a:off x="348263" y="1565661"/>
              <a:ext cx="4664599"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Sponsors</a:t>
              </a:r>
            </a:p>
          </p:txBody>
        </p:sp>
        <p:sp>
          <p:nvSpPr>
            <p:cNvPr id="12" name="TextBox 11">
              <a:extLst>
                <a:ext uri="{FF2B5EF4-FFF2-40B4-BE49-F238E27FC236}">
                  <a16:creationId xmlns:a16="http://schemas.microsoft.com/office/drawing/2014/main" id="{EEF090DF-B209-90B0-5CF1-9F0E19BF27C4}"/>
                </a:ext>
              </a:extLst>
            </p:cNvPr>
            <p:cNvSpPr txBox="1"/>
            <p:nvPr/>
          </p:nvSpPr>
          <p:spPr>
            <a:xfrm>
              <a:off x="377894" y="2003684"/>
              <a:ext cx="5476996" cy="1938992"/>
            </a:xfrm>
            <a:prstGeom prst="rect">
              <a:avLst/>
            </a:prstGeom>
            <a:noFill/>
          </p:spPr>
          <p:txBody>
            <a:bodyPr wrap="square" rtlCol="0">
              <a:spAutoFit/>
            </a:bodyPr>
            <a:lstStyle/>
            <a:p>
              <a:pPr marL="285750" lvl="0" indent="-182880">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U.S. National Institute of Allergy and Infectious Diseases (NIAID), National Institute of Mental Health (NIMH), National Institute on Drug Abuse (NIDA), and the National Institute of Child Health and Human Development (NICHD) all components of the U.S. National Institutes of Health (NIH)</a:t>
              </a:r>
            </a:p>
            <a:p>
              <a:pPr marL="285750" lvl="0" indent="-182880">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Additional funding from </a:t>
              </a:r>
              <a:r>
                <a:rPr lang="en-US" sz="1400" dirty="0" err="1">
                  <a:solidFill>
                    <a:schemeClr val="bg1"/>
                  </a:solidFill>
                  <a:latin typeface="Arial" panose="020B0604020202020204" pitchFamily="34" charset="0"/>
                  <a:cs typeface="Arial" panose="020B0604020202020204" pitchFamily="34" charset="0"/>
                </a:rPr>
                <a:t>ViiV</a:t>
              </a:r>
              <a:r>
                <a:rPr lang="en-US" sz="1400" dirty="0">
                  <a:solidFill>
                    <a:schemeClr val="bg1"/>
                  </a:solidFill>
                  <a:latin typeface="Arial" panose="020B0604020202020204" pitchFamily="34" charset="0"/>
                  <a:cs typeface="Arial" panose="020B0604020202020204" pitchFamily="34" charset="0"/>
                </a:rPr>
                <a:t> Healthcare</a:t>
              </a:r>
            </a:p>
            <a:p>
              <a:pPr marL="285750" indent="-182880">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a:p>
              <a:pPr marL="285750" indent="-182880">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a:p>
              <a:pPr marL="285750" indent="-182880">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0EB536D-0D94-6AE8-45DD-3AAFEFC2AF1E}"/>
                </a:ext>
              </a:extLst>
            </p:cNvPr>
            <p:cNvSpPr txBox="1"/>
            <p:nvPr/>
          </p:nvSpPr>
          <p:spPr>
            <a:xfrm>
              <a:off x="348263" y="3432112"/>
              <a:ext cx="6109742"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HIV Prevention Trials Network (HPTN)</a:t>
              </a:r>
            </a:p>
          </p:txBody>
        </p:sp>
        <p:sp>
          <p:nvSpPr>
            <p:cNvPr id="14" name="TextBox 13">
              <a:extLst>
                <a:ext uri="{FF2B5EF4-FFF2-40B4-BE49-F238E27FC236}">
                  <a16:creationId xmlns:a16="http://schemas.microsoft.com/office/drawing/2014/main" id="{2147C848-0B64-6460-F295-E1E2E0B191C0}"/>
                </a:ext>
              </a:extLst>
            </p:cNvPr>
            <p:cNvSpPr txBox="1"/>
            <p:nvPr/>
          </p:nvSpPr>
          <p:spPr>
            <a:xfrm>
              <a:off x="348264" y="3773897"/>
              <a:ext cx="5506626" cy="738664"/>
            </a:xfrm>
            <a:prstGeom prst="rect">
              <a:avLst/>
            </a:prstGeom>
            <a:noFill/>
          </p:spPr>
          <p:txBody>
            <a:bodyPr wrap="square" rtlCol="0">
              <a:spAutoFit/>
            </a:bodyPr>
            <a:lstStyle/>
            <a:p>
              <a:pPr marL="285750" indent="-18288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Laboratory Center (Johns Hopkins University)</a:t>
              </a:r>
            </a:p>
            <a:p>
              <a:pPr marL="285750" indent="-18288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SCHARP (Fred Hutchinson Cancer Research Center)</a:t>
              </a:r>
            </a:p>
            <a:p>
              <a:pPr marL="285750" indent="-18288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Leadership and Operations Center (FHI360)</a:t>
              </a:r>
            </a:p>
          </p:txBody>
        </p:sp>
        <p:sp>
          <p:nvSpPr>
            <p:cNvPr id="15" name="TextBox 14">
              <a:extLst>
                <a:ext uri="{FF2B5EF4-FFF2-40B4-BE49-F238E27FC236}">
                  <a16:creationId xmlns:a16="http://schemas.microsoft.com/office/drawing/2014/main" id="{E7858BB2-9F31-5720-3303-392B2B31DA89}"/>
                </a:ext>
              </a:extLst>
            </p:cNvPr>
            <p:cNvSpPr txBox="1"/>
            <p:nvPr/>
          </p:nvSpPr>
          <p:spPr>
            <a:xfrm>
              <a:off x="348263" y="4686459"/>
              <a:ext cx="4664599"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Pharmaceutical Support</a:t>
              </a:r>
            </a:p>
          </p:txBody>
        </p:sp>
        <p:sp>
          <p:nvSpPr>
            <p:cNvPr id="16" name="TextBox 15">
              <a:extLst>
                <a:ext uri="{FF2B5EF4-FFF2-40B4-BE49-F238E27FC236}">
                  <a16:creationId xmlns:a16="http://schemas.microsoft.com/office/drawing/2014/main" id="{73C1AE35-D927-D84F-E093-EAB0DF961919}"/>
                </a:ext>
              </a:extLst>
            </p:cNvPr>
            <p:cNvSpPr txBox="1"/>
            <p:nvPr/>
          </p:nvSpPr>
          <p:spPr>
            <a:xfrm>
              <a:off x="377894" y="5050325"/>
              <a:ext cx="5170437" cy="523220"/>
            </a:xfrm>
            <a:prstGeom prst="rect">
              <a:avLst/>
            </a:prstGeom>
            <a:noFill/>
          </p:spPr>
          <p:txBody>
            <a:bodyPr wrap="square" rtlCol="0">
              <a:spAutoFit/>
            </a:bodyPr>
            <a:lstStyle/>
            <a:p>
              <a:pPr marL="285750" indent="-182880">
                <a:buFont typeface="Arial" panose="020B0604020202020204" pitchFamily="34" charset="0"/>
                <a:buChar char="•"/>
              </a:pPr>
              <a:r>
                <a:rPr lang="en-US" sz="1400" dirty="0" err="1">
                  <a:solidFill>
                    <a:schemeClr val="bg1"/>
                  </a:solidFill>
                  <a:latin typeface="Arial" panose="020B0604020202020204" pitchFamily="34" charset="0"/>
                  <a:cs typeface="Arial" panose="020B0604020202020204" pitchFamily="34" charset="0"/>
                </a:rPr>
                <a:t>ViiV</a:t>
              </a:r>
              <a:r>
                <a:rPr lang="en-US" sz="1400" dirty="0">
                  <a:solidFill>
                    <a:schemeClr val="bg1"/>
                  </a:solidFill>
                  <a:latin typeface="Arial" panose="020B0604020202020204" pitchFamily="34" charset="0"/>
                  <a:cs typeface="Arial" panose="020B0604020202020204" pitchFamily="34" charset="0"/>
                </a:rPr>
                <a:t> Healthcare</a:t>
              </a:r>
            </a:p>
            <a:p>
              <a:pPr marL="285750" indent="-18288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Gilead Sciences, Inc.</a:t>
              </a:r>
            </a:p>
          </p:txBody>
        </p:sp>
        <p:sp>
          <p:nvSpPr>
            <p:cNvPr id="17" name="TextBox 16">
              <a:extLst>
                <a:ext uri="{FF2B5EF4-FFF2-40B4-BE49-F238E27FC236}">
                  <a16:creationId xmlns:a16="http://schemas.microsoft.com/office/drawing/2014/main" id="{13A72C4A-7B39-E295-A16C-8FA5A1B03E05}"/>
                </a:ext>
              </a:extLst>
            </p:cNvPr>
            <p:cNvSpPr txBox="1"/>
            <p:nvPr/>
          </p:nvSpPr>
          <p:spPr>
            <a:xfrm>
              <a:off x="5165208" y="4040128"/>
              <a:ext cx="2343807" cy="646331"/>
            </a:xfrm>
            <a:prstGeom prst="rect">
              <a:avLst/>
            </a:prstGeom>
            <a:noFill/>
          </p:spPr>
          <p:txBody>
            <a:bodyPr wrap="square" rtlCol="0">
              <a:spAutoFit/>
            </a:bodyPr>
            <a:lstStyle/>
            <a:p>
              <a:pPr marL="91440"/>
              <a:endParaRPr lang="en-US" sz="1200" b="1" dirty="0">
                <a:solidFill>
                  <a:schemeClr val="bg1"/>
                </a:solidFill>
                <a:latin typeface="Arial" panose="020B0604020202020204" pitchFamily="34" charset="0"/>
                <a:cs typeface="Arial" panose="020B0604020202020204" pitchFamily="34" charset="0"/>
              </a:endParaRPr>
            </a:p>
            <a:p>
              <a:pPr marL="274320" indent="-171450">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a:p>
              <a:pPr marL="274320" indent="-171450">
                <a:buFont typeface="Arial" panose="020B0604020202020204" pitchFamily="34" charset="0"/>
                <a:buChar char="•"/>
              </a:pPr>
              <a:endParaRPr lang="en-US" sz="1200" b="1"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F0A39D6-E3F2-EE80-D52A-336CFBD2541D}"/>
                </a:ext>
              </a:extLst>
            </p:cNvPr>
            <p:cNvSpPr txBox="1"/>
            <p:nvPr/>
          </p:nvSpPr>
          <p:spPr>
            <a:xfrm>
              <a:off x="6151447" y="1638204"/>
              <a:ext cx="5737418" cy="5016758"/>
            </a:xfrm>
            <a:prstGeom prst="rect">
              <a:avLst/>
            </a:prstGeom>
            <a:noFill/>
          </p:spPr>
          <p:txBody>
            <a:bodyPr wrap="square" rtlCol="0">
              <a:spAutoFit/>
            </a:bodyPr>
            <a:lstStyle/>
            <a:p>
              <a:endParaRPr lang="en-US" sz="1600" b="1" dirty="0">
                <a:solidFill>
                  <a:schemeClr val="bg1"/>
                </a:solidFill>
                <a:latin typeface="Arial Black" panose="020B0604020202020204" pitchFamily="34" charset="0"/>
                <a:cs typeface="Arial Black"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HPTN 083 Study Team</a:t>
              </a:r>
            </a:p>
            <a:p>
              <a:endParaRPr lang="en-US"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Community Program Managers</a:t>
              </a:r>
            </a:p>
            <a:p>
              <a:r>
                <a:rPr lang="en-US" sz="2400" b="1" dirty="0">
                  <a:solidFill>
                    <a:schemeClr val="bg1"/>
                  </a:solidFill>
                  <a:latin typeface="Arial" panose="020B0604020202020204" pitchFamily="34" charset="0"/>
                  <a:cs typeface="Arial" panose="020B0604020202020204" pitchFamily="34" charset="0"/>
                </a:rPr>
                <a:t>Community Educators &amp; Recruiters, CAB Members</a:t>
              </a:r>
            </a:p>
            <a:p>
              <a:endParaRPr lang="en-US"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Our 43 study sites in 7 countries</a:t>
              </a:r>
            </a:p>
            <a:p>
              <a:endParaRPr lang="en-US"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And most of all, our study participants</a:t>
              </a:r>
            </a:p>
            <a:p>
              <a:endParaRPr lang="en-US" sz="2400" b="1" dirty="0">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a:p>
              <a:endParaRPr lang="en-US" sz="1600" b="1" dirty="0">
                <a:solidFill>
                  <a:schemeClr val="bg1"/>
                </a:solidFill>
                <a:latin typeface="Arial Black" panose="020B0604020202020204" pitchFamily="34" charset="0"/>
                <a:cs typeface="Arial Black" panose="020B0604020202020204" pitchFamily="34" charset="0"/>
              </a:endParaRPr>
            </a:p>
          </p:txBody>
        </p:sp>
      </p:grpSp>
    </p:spTree>
    <p:extLst>
      <p:ext uri="{BB962C8B-B14F-4D97-AF65-F5344CB8AC3E}">
        <p14:creationId xmlns:p14="http://schemas.microsoft.com/office/powerpoint/2010/main" val="359598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91543-C480-D1FD-AF3E-2BB00A0FE5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253321-4B1E-5DAB-AF2C-06F0322EF6B8}"/>
              </a:ext>
            </a:extLst>
          </p:cNvPr>
          <p:cNvSpPr>
            <a:spLocks noGrp="1"/>
          </p:cNvSpPr>
          <p:nvPr>
            <p:ph type="title"/>
          </p:nvPr>
        </p:nvSpPr>
        <p:spPr/>
        <p:txBody>
          <a:bodyPr/>
          <a:lstStyle/>
          <a:p>
            <a:r>
              <a:rPr lang="en-US" dirty="0"/>
              <a:t>Financial Disclosures</a:t>
            </a:r>
          </a:p>
        </p:txBody>
      </p:sp>
      <p:sp>
        <p:nvSpPr>
          <p:cNvPr id="41" name="Content Placeholder 1">
            <a:extLst>
              <a:ext uri="{FF2B5EF4-FFF2-40B4-BE49-F238E27FC236}">
                <a16:creationId xmlns:a16="http://schemas.microsoft.com/office/drawing/2014/main" id="{7AAC6F36-5553-8FA7-05B6-F43A5E7DC873}"/>
              </a:ext>
            </a:extLst>
          </p:cNvPr>
          <p:cNvSpPr>
            <a:spLocks noGrp="1"/>
          </p:cNvSpPr>
          <p:nvPr>
            <p:ph idx="1"/>
          </p:nvPr>
        </p:nvSpPr>
        <p:spPr>
          <a:xfrm>
            <a:off x="369216" y="1663804"/>
            <a:ext cx="5983942" cy="3941376"/>
          </a:xfrm>
        </p:spPr>
        <p:txBody>
          <a:bodyPr>
            <a:noAutofit/>
          </a:bodyPr>
          <a:lstStyle/>
          <a:p>
            <a:r>
              <a:rPr lang="en-US" sz="3200" dirty="0"/>
              <a:t>Nothing to disclose</a:t>
            </a:r>
          </a:p>
          <a:p>
            <a:endParaRPr lang="en-US" sz="3200" dirty="0"/>
          </a:p>
          <a:p>
            <a:endParaRPr lang="en-US" sz="3200" dirty="0"/>
          </a:p>
          <a:p>
            <a:endParaRPr lang="en-US" sz="3200" dirty="0"/>
          </a:p>
        </p:txBody>
      </p:sp>
    </p:spTree>
    <p:extLst>
      <p:ext uri="{BB962C8B-B14F-4D97-AF65-F5344CB8AC3E}">
        <p14:creationId xmlns:p14="http://schemas.microsoft.com/office/powerpoint/2010/main" val="3167930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91543-C480-D1FD-AF3E-2BB00A0FE5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253321-4B1E-5DAB-AF2C-06F0322EF6B8}"/>
              </a:ext>
            </a:extLst>
          </p:cNvPr>
          <p:cNvSpPr>
            <a:spLocks noGrp="1"/>
          </p:cNvSpPr>
          <p:nvPr>
            <p:ph type="title"/>
          </p:nvPr>
        </p:nvSpPr>
        <p:spPr/>
        <p:txBody>
          <a:bodyPr/>
          <a:lstStyle/>
          <a:p>
            <a:r>
              <a:rPr lang="en-US" dirty="0"/>
              <a:t>Introduction</a:t>
            </a:r>
          </a:p>
        </p:txBody>
      </p:sp>
      <p:sp>
        <p:nvSpPr>
          <p:cNvPr id="11" name="TextBox 10">
            <a:extLst>
              <a:ext uri="{FF2B5EF4-FFF2-40B4-BE49-F238E27FC236}">
                <a16:creationId xmlns:a16="http://schemas.microsoft.com/office/drawing/2014/main" id="{CFB28528-4DE4-9793-6019-B30B56399255}"/>
              </a:ext>
            </a:extLst>
          </p:cNvPr>
          <p:cNvSpPr txBox="1"/>
          <p:nvPr/>
        </p:nvSpPr>
        <p:spPr>
          <a:xfrm>
            <a:off x="0" y="6581001"/>
            <a:ext cx="3609958" cy="276999"/>
          </a:xfrm>
          <a:prstGeom prst="rect">
            <a:avLst/>
          </a:prstGeom>
          <a:noFill/>
        </p:spPr>
        <p:txBody>
          <a:bodyPr wrap="square">
            <a:spAutoFit/>
          </a:bodyPr>
          <a:lstStyle/>
          <a:p>
            <a:r>
              <a:rPr lang="en-US" sz="1200" dirty="0" err="1"/>
              <a:t>Landovitz</a:t>
            </a:r>
            <a:r>
              <a:rPr lang="en-US" sz="1200" dirty="0"/>
              <a:t> R et al. NEJM. 2021. </a:t>
            </a:r>
          </a:p>
        </p:txBody>
      </p:sp>
      <p:grpSp>
        <p:nvGrpSpPr>
          <p:cNvPr id="42" name="Group 41">
            <a:extLst>
              <a:ext uri="{FF2B5EF4-FFF2-40B4-BE49-F238E27FC236}">
                <a16:creationId xmlns:a16="http://schemas.microsoft.com/office/drawing/2014/main" id="{A95153F7-C6D7-93CB-799A-130A60B7D6F9}"/>
              </a:ext>
            </a:extLst>
          </p:cNvPr>
          <p:cNvGrpSpPr/>
          <p:nvPr/>
        </p:nvGrpSpPr>
        <p:grpSpPr>
          <a:xfrm>
            <a:off x="6861360" y="1175453"/>
            <a:ext cx="5150224" cy="4994279"/>
            <a:chOff x="151277" y="1411527"/>
            <a:chExt cx="5150224" cy="4994279"/>
          </a:xfrm>
        </p:grpSpPr>
        <p:pic>
          <p:nvPicPr>
            <p:cNvPr id="38" name="Picture 37" descr="A newspaper with a torn edge&#10;&#10;AI-generated content may be incorrect.">
              <a:extLst>
                <a:ext uri="{FF2B5EF4-FFF2-40B4-BE49-F238E27FC236}">
                  <a16:creationId xmlns:a16="http://schemas.microsoft.com/office/drawing/2014/main" id="{02582B1C-3CEE-5092-D2D7-3F6ECBD159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1277" y="1411527"/>
              <a:ext cx="5150224" cy="4371975"/>
            </a:xfrm>
            <a:prstGeom prst="rect">
              <a:avLst/>
            </a:prstGeom>
            <a:effectLst>
              <a:outerShdw blurRad="286901" dist="38100" dir="5400000" sx="104535" sy="104535" algn="t" rotWithShape="0">
                <a:prstClr val="black">
                  <a:alpha val="37000"/>
                </a:prstClr>
              </a:outerShdw>
            </a:effectLst>
          </p:spPr>
        </p:pic>
        <p:pic>
          <p:nvPicPr>
            <p:cNvPr id="40" name="Picture 39" descr="A bottle of medicine with a label&#10;&#10;AI-generated content may be incorrect.">
              <a:extLst>
                <a:ext uri="{FF2B5EF4-FFF2-40B4-BE49-F238E27FC236}">
                  <a16:creationId xmlns:a16="http://schemas.microsoft.com/office/drawing/2014/main" id="{17D22A90-9877-1434-CFB4-661ACEDBD0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0105" y="4033734"/>
              <a:ext cx="936344" cy="2372072"/>
            </a:xfrm>
            <a:prstGeom prst="rect">
              <a:avLst/>
            </a:prstGeom>
          </p:spPr>
        </p:pic>
      </p:grpSp>
      <p:sp>
        <p:nvSpPr>
          <p:cNvPr id="41" name="Content Placeholder 1">
            <a:extLst>
              <a:ext uri="{FF2B5EF4-FFF2-40B4-BE49-F238E27FC236}">
                <a16:creationId xmlns:a16="http://schemas.microsoft.com/office/drawing/2014/main" id="{7AAC6F36-5553-8FA7-05B6-F43A5E7DC873}"/>
              </a:ext>
            </a:extLst>
          </p:cNvPr>
          <p:cNvSpPr>
            <a:spLocks noGrp="1"/>
          </p:cNvSpPr>
          <p:nvPr>
            <p:ph idx="1"/>
          </p:nvPr>
        </p:nvSpPr>
        <p:spPr>
          <a:xfrm>
            <a:off x="369216" y="1606052"/>
            <a:ext cx="5983942" cy="3941376"/>
          </a:xfrm>
        </p:spPr>
        <p:txBody>
          <a:bodyPr>
            <a:noAutofit/>
          </a:bodyPr>
          <a:lstStyle/>
          <a:p>
            <a:r>
              <a:rPr lang="en-US" sz="3200" dirty="0">
                <a:latin typeface="Arial" panose="020B0604020202020204" pitchFamily="34" charset="0"/>
                <a:cs typeface="Arial" panose="020B0604020202020204" pitchFamily="34" charset="0"/>
              </a:rPr>
              <a:t>HIV Prevention Trials Network (HPTN) 083 demonstrated that Cabotegravir </a:t>
            </a:r>
            <a:r>
              <a:rPr lang="en-US" sz="3200" u="sng" dirty="0">
                <a:latin typeface="Arial" panose="020B0604020202020204" pitchFamily="34" charset="0"/>
                <a:cs typeface="Arial" panose="020B0604020202020204" pitchFamily="34" charset="0"/>
              </a:rPr>
              <a:t>(CAB) is highly effective for HIV prevention</a:t>
            </a:r>
            <a:r>
              <a:rPr lang="en-US" sz="3200" dirty="0">
                <a:latin typeface="Arial" panose="020B0604020202020204" pitchFamily="34" charset="0"/>
                <a:cs typeface="Arial" panose="020B0604020202020204" pitchFamily="34" charset="0"/>
              </a:rPr>
              <a:t> and superior to TDF/FTC in men who have sex with men (MSM) and transgender women (TGW).</a:t>
            </a:r>
          </a:p>
          <a:p>
            <a:endParaRPr lang="en-US" sz="3200" dirty="0"/>
          </a:p>
          <a:p>
            <a:endParaRPr lang="en-US" sz="3200" dirty="0"/>
          </a:p>
          <a:p>
            <a:endParaRPr lang="en-US" sz="3200" dirty="0"/>
          </a:p>
          <a:p>
            <a:endParaRPr lang="en-US" sz="3200" dirty="0"/>
          </a:p>
        </p:txBody>
      </p:sp>
      <p:sp>
        <p:nvSpPr>
          <p:cNvPr id="43" name="TextBox 42">
            <a:extLst>
              <a:ext uri="{FF2B5EF4-FFF2-40B4-BE49-F238E27FC236}">
                <a16:creationId xmlns:a16="http://schemas.microsoft.com/office/drawing/2014/main" id="{AC2E204D-A485-F0B6-DBD5-D1D408597E9A}"/>
              </a:ext>
            </a:extLst>
          </p:cNvPr>
          <p:cNvSpPr txBox="1"/>
          <p:nvPr/>
        </p:nvSpPr>
        <p:spPr>
          <a:xfrm>
            <a:off x="369216" y="5725219"/>
            <a:ext cx="9580723" cy="584775"/>
          </a:xfrm>
          <a:prstGeom prst="rect">
            <a:avLst/>
          </a:prstGeom>
          <a:noFill/>
        </p:spPr>
        <p:txBody>
          <a:bodyPr wrap="square">
            <a:spAutoFit/>
          </a:bodyPr>
          <a:lstStyle/>
          <a:p>
            <a:r>
              <a:rPr lang="en-US" sz="1600" dirty="0"/>
              <a:t>The study regimen consisted of daily oral 30mg tablets for 5 weeks, followed by two 600mg IM injection 4 weeks apart and 600mg injections every 8 weeks thereafter for a maximum of 3 years.</a:t>
            </a:r>
          </a:p>
        </p:txBody>
      </p:sp>
    </p:spTree>
    <p:extLst>
      <p:ext uri="{BB962C8B-B14F-4D97-AF65-F5344CB8AC3E}">
        <p14:creationId xmlns:p14="http://schemas.microsoft.com/office/powerpoint/2010/main" val="74782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55F5C-4A29-BF65-DEA5-368ABAE80ED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14B8B4-50EB-25F2-081E-5EE844A97EDC}"/>
              </a:ext>
            </a:extLst>
          </p:cNvPr>
          <p:cNvSpPr>
            <a:spLocks noGrp="1"/>
          </p:cNvSpPr>
          <p:nvPr>
            <p:ph idx="1"/>
          </p:nvPr>
        </p:nvSpPr>
        <p:spPr>
          <a:xfrm>
            <a:off x="840929" y="1543237"/>
            <a:ext cx="10441154" cy="4763434"/>
          </a:xfrm>
        </p:spPr>
        <p:txBody>
          <a:bodyPr>
            <a:normAutofit/>
          </a:bodyPr>
          <a:lstStyle/>
          <a:p>
            <a:r>
              <a:rPr lang="en-US" sz="3200" b="1" u="sng" dirty="0"/>
              <a:t>Objective</a:t>
            </a:r>
            <a:r>
              <a:rPr lang="en-US" sz="3200" b="1" dirty="0"/>
              <a:t>:  </a:t>
            </a:r>
            <a:r>
              <a:rPr lang="en-US" sz="3200" dirty="0"/>
              <a:t>Estimate the plasma CAB concentration associated with protection against HIV infection in HPTN 083</a:t>
            </a:r>
          </a:p>
          <a:p>
            <a:endParaRPr lang="en-US" sz="3200" dirty="0"/>
          </a:p>
          <a:p>
            <a:r>
              <a:rPr lang="en-US" sz="3200" b="1" u="sng" dirty="0"/>
              <a:t>Challenges</a:t>
            </a:r>
            <a:r>
              <a:rPr lang="en-US" sz="3200" b="1" dirty="0"/>
              <a:t>: </a:t>
            </a:r>
          </a:p>
          <a:p>
            <a:pPr lvl="1"/>
            <a:r>
              <a:rPr lang="en-US" sz="3200" dirty="0"/>
              <a:t>The trial only studied a single treatment regimen. </a:t>
            </a:r>
          </a:p>
          <a:p>
            <a:pPr lvl="1"/>
            <a:r>
              <a:rPr lang="en-US" sz="3200" dirty="0"/>
              <a:t>CAB concentrations assessed at discrete, sparse time points</a:t>
            </a:r>
          </a:p>
          <a:p>
            <a:pPr lvl="1"/>
            <a:r>
              <a:rPr lang="en-US" sz="3200" dirty="0"/>
              <a:t>HIV-exposure and infection timing unknown</a:t>
            </a:r>
          </a:p>
          <a:p>
            <a:pPr marL="457200" lvl="1" indent="0">
              <a:buNone/>
            </a:pPr>
            <a:endParaRPr lang="en-US" sz="2800" dirty="0"/>
          </a:p>
          <a:p>
            <a:pPr lvl="1"/>
            <a:endParaRPr lang="en-US" sz="2800" dirty="0"/>
          </a:p>
          <a:p>
            <a:pPr marL="0" indent="0">
              <a:buNone/>
            </a:pPr>
            <a:endParaRPr lang="en-US" sz="3200" dirty="0"/>
          </a:p>
          <a:p>
            <a:pPr marL="0" indent="0">
              <a:buNone/>
            </a:pPr>
            <a:endParaRPr lang="en-US" sz="3200" dirty="0"/>
          </a:p>
        </p:txBody>
      </p:sp>
      <p:sp>
        <p:nvSpPr>
          <p:cNvPr id="3" name="Title 2">
            <a:extLst>
              <a:ext uri="{FF2B5EF4-FFF2-40B4-BE49-F238E27FC236}">
                <a16:creationId xmlns:a16="http://schemas.microsoft.com/office/drawing/2014/main" id="{0799BA85-01AF-748B-0C0D-C466B5796E48}"/>
              </a:ext>
            </a:extLst>
          </p:cNvPr>
          <p:cNvSpPr>
            <a:spLocks noGrp="1"/>
          </p:cNvSpPr>
          <p:nvPr>
            <p:ph type="title"/>
          </p:nvPr>
        </p:nvSpPr>
        <p:spPr/>
        <p:txBody>
          <a:bodyPr/>
          <a:lstStyle/>
          <a:p>
            <a:r>
              <a:rPr lang="en-US" dirty="0"/>
              <a:t>Objective</a:t>
            </a:r>
          </a:p>
        </p:txBody>
      </p:sp>
    </p:spTree>
    <p:extLst>
      <p:ext uri="{BB962C8B-B14F-4D97-AF65-F5344CB8AC3E}">
        <p14:creationId xmlns:p14="http://schemas.microsoft.com/office/powerpoint/2010/main" val="153373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AE6A0-D562-F596-8B8A-F2996531F72C}"/>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B0CF7355-D5AF-64A9-5046-82D27F3650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58520" y="1500886"/>
            <a:ext cx="9224472" cy="4738946"/>
          </a:xfrm>
          <a:prstGeom prst="rect">
            <a:avLst/>
          </a:prstGeom>
        </p:spPr>
      </p:pic>
      <p:sp>
        <p:nvSpPr>
          <p:cNvPr id="3" name="Title 2">
            <a:extLst>
              <a:ext uri="{FF2B5EF4-FFF2-40B4-BE49-F238E27FC236}">
                <a16:creationId xmlns:a16="http://schemas.microsoft.com/office/drawing/2014/main" id="{FB18327D-64E2-81EA-C788-80DAA32529BD}"/>
              </a:ext>
            </a:extLst>
          </p:cNvPr>
          <p:cNvSpPr>
            <a:spLocks noGrp="1"/>
          </p:cNvSpPr>
          <p:nvPr>
            <p:ph type="title"/>
          </p:nvPr>
        </p:nvSpPr>
        <p:spPr/>
        <p:txBody>
          <a:bodyPr/>
          <a:lstStyle/>
          <a:p>
            <a:r>
              <a:rPr lang="en-US" dirty="0"/>
              <a:t>Example / Challenges</a:t>
            </a:r>
          </a:p>
        </p:txBody>
      </p:sp>
      <p:sp>
        <p:nvSpPr>
          <p:cNvPr id="24" name="TextBox 23">
            <a:extLst>
              <a:ext uri="{FF2B5EF4-FFF2-40B4-BE49-F238E27FC236}">
                <a16:creationId xmlns:a16="http://schemas.microsoft.com/office/drawing/2014/main" id="{9761181C-27F2-00CD-7097-E41AE51C7439}"/>
              </a:ext>
            </a:extLst>
          </p:cNvPr>
          <p:cNvSpPr txBox="1"/>
          <p:nvPr/>
        </p:nvSpPr>
        <p:spPr>
          <a:xfrm>
            <a:off x="8136610" y="-2169763"/>
            <a:ext cx="184731" cy="369332"/>
          </a:xfrm>
          <a:prstGeom prst="rect">
            <a:avLst/>
          </a:prstGeom>
          <a:noFill/>
        </p:spPr>
        <p:txBody>
          <a:bodyPr wrap="none" rtlCol="0">
            <a:spAutoFit/>
          </a:bodyPr>
          <a:lstStyle/>
          <a:p>
            <a:pPr algn="l"/>
            <a:endParaRPr lang="en-US" dirty="0"/>
          </a:p>
        </p:txBody>
      </p:sp>
      <p:grpSp>
        <p:nvGrpSpPr>
          <p:cNvPr id="9" name="Group 8">
            <a:extLst>
              <a:ext uri="{FF2B5EF4-FFF2-40B4-BE49-F238E27FC236}">
                <a16:creationId xmlns:a16="http://schemas.microsoft.com/office/drawing/2014/main" id="{C0080C05-1261-0A1F-6451-027D5998C8B8}"/>
              </a:ext>
            </a:extLst>
          </p:cNvPr>
          <p:cNvGrpSpPr/>
          <p:nvPr/>
        </p:nvGrpSpPr>
        <p:grpSpPr>
          <a:xfrm>
            <a:off x="4805641" y="4079167"/>
            <a:ext cx="3872302" cy="1329410"/>
            <a:chOff x="4805641" y="4079167"/>
            <a:chExt cx="3872302" cy="1329410"/>
          </a:xfrm>
        </p:grpSpPr>
        <p:cxnSp>
          <p:nvCxnSpPr>
            <p:cNvPr id="2" name="Straight Arrow Connector 1">
              <a:extLst>
                <a:ext uri="{FF2B5EF4-FFF2-40B4-BE49-F238E27FC236}">
                  <a16:creationId xmlns:a16="http://schemas.microsoft.com/office/drawing/2014/main" id="{6D7FA8E3-F50B-9917-C774-1079A300601B}"/>
                </a:ext>
              </a:extLst>
            </p:cNvPr>
            <p:cNvCxnSpPr>
              <a:cxnSpLocks/>
            </p:cNvCxnSpPr>
            <p:nvPr/>
          </p:nvCxnSpPr>
          <p:spPr>
            <a:xfrm>
              <a:off x="4805641" y="4951832"/>
              <a:ext cx="2516619"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41A6F71-4C53-8A94-1477-BF7E83991B32}"/>
                </a:ext>
              </a:extLst>
            </p:cNvPr>
            <p:cNvSpPr txBox="1"/>
            <p:nvPr/>
          </p:nvSpPr>
          <p:spPr>
            <a:xfrm>
              <a:off x="4805641" y="4086974"/>
              <a:ext cx="1237871" cy="646331"/>
            </a:xfrm>
            <a:prstGeom prst="rect">
              <a:avLst/>
            </a:prstGeom>
            <a:solidFill>
              <a:schemeClr val="bg1"/>
            </a:solidFill>
            <a:ln>
              <a:solidFill>
                <a:schemeClr val="tx1"/>
              </a:solidFill>
            </a:ln>
          </p:spPr>
          <p:txBody>
            <a:bodyPr wrap="square" rtlCol="0">
              <a:spAutoFit/>
            </a:bodyPr>
            <a:lstStyle/>
            <a:p>
              <a:r>
                <a:rPr lang="en-US" dirty="0">
                  <a:solidFill>
                    <a:schemeClr val="accent1">
                      <a:lumMod val="75000"/>
                    </a:schemeClr>
                  </a:solidFill>
                </a:rPr>
                <a:t>Last HIV Negative </a:t>
              </a:r>
            </a:p>
          </p:txBody>
        </p:sp>
        <p:sp>
          <p:nvSpPr>
            <p:cNvPr id="7" name="TextBox 6">
              <a:extLst>
                <a:ext uri="{FF2B5EF4-FFF2-40B4-BE49-F238E27FC236}">
                  <a16:creationId xmlns:a16="http://schemas.microsoft.com/office/drawing/2014/main" id="{30B5EC6F-9CA4-39DD-4513-82BA8DBEDEC2}"/>
                </a:ext>
              </a:extLst>
            </p:cNvPr>
            <p:cNvSpPr txBox="1"/>
            <p:nvPr/>
          </p:nvSpPr>
          <p:spPr>
            <a:xfrm>
              <a:off x="5140411" y="5039245"/>
              <a:ext cx="2056270" cy="369332"/>
            </a:xfrm>
            <a:prstGeom prst="rect">
              <a:avLst/>
            </a:prstGeom>
            <a:solidFill>
              <a:schemeClr val="bg1"/>
            </a:solidFill>
            <a:ln>
              <a:solidFill>
                <a:schemeClr val="tx1"/>
              </a:solidFill>
            </a:ln>
          </p:spPr>
          <p:txBody>
            <a:bodyPr wrap="square" rtlCol="0">
              <a:spAutoFit/>
            </a:bodyPr>
            <a:lstStyle/>
            <a:p>
              <a:r>
                <a:rPr lang="en-US" dirty="0">
                  <a:solidFill>
                    <a:schemeClr val="accent1">
                      <a:lumMod val="75000"/>
                    </a:schemeClr>
                  </a:solidFill>
                </a:rPr>
                <a:t>Infection Window</a:t>
              </a:r>
            </a:p>
          </p:txBody>
        </p:sp>
        <p:sp>
          <p:nvSpPr>
            <p:cNvPr id="8" name="TextBox 7">
              <a:extLst>
                <a:ext uri="{FF2B5EF4-FFF2-40B4-BE49-F238E27FC236}">
                  <a16:creationId xmlns:a16="http://schemas.microsoft.com/office/drawing/2014/main" id="{A3F640A6-07C2-EB25-B85C-C9B23E161C72}"/>
                </a:ext>
              </a:extLst>
            </p:cNvPr>
            <p:cNvSpPr txBox="1"/>
            <p:nvPr/>
          </p:nvSpPr>
          <p:spPr>
            <a:xfrm>
              <a:off x="7440072" y="4079167"/>
              <a:ext cx="1237871" cy="646331"/>
            </a:xfrm>
            <a:prstGeom prst="rect">
              <a:avLst/>
            </a:prstGeom>
            <a:solidFill>
              <a:schemeClr val="bg1"/>
            </a:solidFill>
            <a:ln>
              <a:solidFill>
                <a:schemeClr val="tx1"/>
              </a:solidFill>
            </a:ln>
          </p:spPr>
          <p:txBody>
            <a:bodyPr wrap="square" rtlCol="0">
              <a:spAutoFit/>
            </a:bodyPr>
            <a:lstStyle/>
            <a:p>
              <a:r>
                <a:rPr lang="en-US" dirty="0">
                  <a:solidFill>
                    <a:schemeClr val="accent1">
                      <a:lumMod val="75000"/>
                    </a:schemeClr>
                  </a:solidFill>
                </a:rPr>
                <a:t>First HIV Positive*</a:t>
              </a:r>
            </a:p>
          </p:txBody>
        </p:sp>
      </p:grpSp>
      <p:sp>
        <p:nvSpPr>
          <p:cNvPr id="6" name="TextBox 5">
            <a:extLst>
              <a:ext uri="{FF2B5EF4-FFF2-40B4-BE49-F238E27FC236}">
                <a16:creationId xmlns:a16="http://schemas.microsoft.com/office/drawing/2014/main" id="{A3AAB57F-0290-96AC-4A8C-CF41CCA26E54}"/>
              </a:ext>
            </a:extLst>
          </p:cNvPr>
          <p:cNvSpPr txBox="1"/>
          <p:nvPr/>
        </p:nvSpPr>
        <p:spPr>
          <a:xfrm>
            <a:off x="0" y="6266722"/>
            <a:ext cx="115415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ptos" panose="020B0004020202020204" pitchFamily="34" charset="0"/>
                <a:ea typeface="Calibri" panose="020F0502020204030204" pitchFamily="34" charset="0"/>
              </a:rPr>
              <a:t>*Architect Ag/Ab testing, </a:t>
            </a:r>
            <a:r>
              <a:rPr lang="en-US" dirty="0" err="1">
                <a:effectLst/>
                <a:latin typeface="Aptos" panose="020B0004020202020204" pitchFamily="34" charset="0"/>
                <a:ea typeface="Calibri" panose="020F0502020204030204" pitchFamily="34" charset="0"/>
              </a:rPr>
              <a:t>Geenius</a:t>
            </a:r>
            <a:r>
              <a:rPr lang="en-US" dirty="0">
                <a:effectLst/>
                <a:latin typeface="Aptos" panose="020B0004020202020204" pitchFamily="34" charset="0"/>
                <a:ea typeface="Calibri" panose="020F0502020204030204" pitchFamily="34" charset="0"/>
              </a:rPr>
              <a:t> IFA confirmatory testing, m2000 Abbott quantitative viral load testing with a LLOQ of 40 c/mL, and Hologic Aptima Qualitative viral load testing;  on select cases SCA (single copy assay) viral load .</a:t>
            </a:r>
            <a:endParaRPr lang="en-US" dirty="0">
              <a:effectLst/>
              <a:latin typeface="Calibri" panose="020F0502020204030204" pitchFamily="34" charset="0"/>
              <a:ea typeface="Calibri" panose="020F0502020204030204" pitchFamily="34" charset="0"/>
            </a:endParaRPr>
          </a:p>
        </p:txBody>
      </p:sp>
      <p:grpSp>
        <p:nvGrpSpPr>
          <p:cNvPr id="27" name="Group 26">
            <a:extLst>
              <a:ext uri="{FF2B5EF4-FFF2-40B4-BE49-F238E27FC236}">
                <a16:creationId xmlns:a16="http://schemas.microsoft.com/office/drawing/2014/main" id="{6B094605-FA32-ADDD-62C7-04D976DB585D}"/>
              </a:ext>
            </a:extLst>
          </p:cNvPr>
          <p:cNvGrpSpPr/>
          <p:nvPr/>
        </p:nvGrpSpPr>
        <p:grpSpPr>
          <a:xfrm>
            <a:off x="2172299" y="2520778"/>
            <a:ext cx="2968112" cy="3382986"/>
            <a:chOff x="2172299" y="2520778"/>
            <a:chExt cx="2968112" cy="3382986"/>
          </a:xfrm>
        </p:grpSpPr>
        <p:grpSp>
          <p:nvGrpSpPr>
            <p:cNvPr id="18" name="Group 17">
              <a:extLst>
                <a:ext uri="{FF2B5EF4-FFF2-40B4-BE49-F238E27FC236}">
                  <a16:creationId xmlns:a16="http://schemas.microsoft.com/office/drawing/2014/main" id="{EA4105BB-DA8D-7CA8-BB21-9D81D9C24F6F}"/>
                </a:ext>
              </a:extLst>
            </p:cNvPr>
            <p:cNvGrpSpPr/>
            <p:nvPr/>
          </p:nvGrpSpPr>
          <p:grpSpPr>
            <a:xfrm>
              <a:off x="2669087" y="2520778"/>
              <a:ext cx="2471324" cy="1576690"/>
              <a:chOff x="2669087" y="2520778"/>
              <a:chExt cx="2471324" cy="1576690"/>
            </a:xfrm>
          </p:grpSpPr>
          <p:sp>
            <p:nvSpPr>
              <p:cNvPr id="14" name="TextBox 13">
                <a:extLst>
                  <a:ext uri="{FF2B5EF4-FFF2-40B4-BE49-F238E27FC236}">
                    <a16:creationId xmlns:a16="http://schemas.microsoft.com/office/drawing/2014/main" id="{4EF8FD3F-EF9E-FFF1-837E-5716D8250B41}"/>
                  </a:ext>
                </a:extLst>
              </p:cNvPr>
              <p:cNvSpPr txBox="1"/>
              <p:nvPr/>
            </p:nvSpPr>
            <p:spPr>
              <a:xfrm>
                <a:off x="2929586" y="3728136"/>
                <a:ext cx="1822344" cy="369332"/>
              </a:xfrm>
              <a:prstGeom prst="rect">
                <a:avLst/>
              </a:prstGeom>
              <a:noFill/>
            </p:spPr>
            <p:txBody>
              <a:bodyPr wrap="square" rtlCol="0">
                <a:spAutoFit/>
              </a:bodyPr>
              <a:lstStyle/>
              <a:p>
                <a:pPr algn="l"/>
                <a:r>
                  <a:rPr lang="en-US" dirty="0">
                    <a:solidFill>
                      <a:schemeClr val="bg2">
                        <a:lumMod val="50000"/>
                      </a:schemeClr>
                    </a:solidFill>
                  </a:rPr>
                  <a:t>Injection Period</a:t>
                </a:r>
              </a:p>
            </p:txBody>
          </p:sp>
          <p:sp>
            <p:nvSpPr>
              <p:cNvPr id="16" name="Rectangle 15">
                <a:extLst>
                  <a:ext uri="{FF2B5EF4-FFF2-40B4-BE49-F238E27FC236}">
                    <a16:creationId xmlns:a16="http://schemas.microsoft.com/office/drawing/2014/main" id="{32E7C9F6-02EF-313F-6879-2D09863753B3}"/>
                  </a:ext>
                </a:extLst>
              </p:cNvPr>
              <p:cNvSpPr/>
              <p:nvPr/>
            </p:nvSpPr>
            <p:spPr>
              <a:xfrm>
                <a:off x="2669087" y="2520778"/>
                <a:ext cx="2471324" cy="1247655"/>
              </a:xfrm>
              <a:prstGeom prst="rect">
                <a:avLst/>
              </a:prstGeom>
              <a:noFill/>
              <a:ln w="31750">
                <a:solidFill>
                  <a:srgbClr val="3F84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9BF2370F-361A-0211-DAFB-3370136B393D}"/>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9525521">
              <a:off x="2172299" y="5185294"/>
              <a:ext cx="663866" cy="718470"/>
            </a:xfrm>
            <a:prstGeom prst="rect">
              <a:avLst/>
            </a:prstGeom>
          </p:spPr>
        </p:pic>
        <p:pic>
          <p:nvPicPr>
            <p:cNvPr id="23" name="Picture 22">
              <a:extLst>
                <a:ext uri="{FF2B5EF4-FFF2-40B4-BE49-F238E27FC236}">
                  <a16:creationId xmlns:a16="http://schemas.microsoft.com/office/drawing/2014/main" id="{5998351D-5042-6669-7615-2EDA84175C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9525521">
              <a:off x="2824870" y="5185294"/>
              <a:ext cx="663866" cy="718470"/>
            </a:xfrm>
            <a:prstGeom prst="rect">
              <a:avLst/>
            </a:prstGeom>
          </p:spPr>
        </p:pic>
        <p:pic>
          <p:nvPicPr>
            <p:cNvPr id="25" name="Picture 24">
              <a:extLst>
                <a:ext uri="{FF2B5EF4-FFF2-40B4-BE49-F238E27FC236}">
                  <a16:creationId xmlns:a16="http://schemas.microsoft.com/office/drawing/2014/main" id="{33DA691F-AAD3-35C1-5D32-1C05ABD536EC}"/>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9525521">
              <a:off x="3477441" y="5185294"/>
              <a:ext cx="663866" cy="718470"/>
            </a:xfrm>
            <a:prstGeom prst="rect">
              <a:avLst/>
            </a:prstGeom>
          </p:spPr>
        </p:pic>
        <p:pic>
          <p:nvPicPr>
            <p:cNvPr id="26" name="Picture 25">
              <a:extLst>
                <a:ext uri="{FF2B5EF4-FFF2-40B4-BE49-F238E27FC236}">
                  <a16:creationId xmlns:a16="http://schemas.microsoft.com/office/drawing/2014/main" id="{B947CA47-3C68-E46E-286A-969521BC1204}"/>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9525521">
              <a:off x="4130011" y="5185294"/>
              <a:ext cx="663866" cy="718470"/>
            </a:xfrm>
            <a:prstGeom prst="rect">
              <a:avLst/>
            </a:prstGeom>
          </p:spPr>
        </p:pic>
      </p:grpSp>
      <p:grpSp>
        <p:nvGrpSpPr>
          <p:cNvPr id="31" name="Group 30">
            <a:extLst>
              <a:ext uri="{FF2B5EF4-FFF2-40B4-BE49-F238E27FC236}">
                <a16:creationId xmlns:a16="http://schemas.microsoft.com/office/drawing/2014/main" id="{F50A484A-3DEB-EF5D-40EF-E0232304C729}"/>
              </a:ext>
            </a:extLst>
          </p:cNvPr>
          <p:cNvGrpSpPr/>
          <p:nvPr/>
        </p:nvGrpSpPr>
        <p:grpSpPr>
          <a:xfrm>
            <a:off x="2055377" y="1262240"/>
            <a:ext cx="1162354" cy="4561773"/>
            <a:chOff x="1903348" y="1291816"/>
            <a:chExt cx="1162354" cy="4561773"/>
          </a:xfrm>
        </p:grpSpPr>
        <p:grpSp>
          <p:nvGrpSpPr>
            <p:cNvPr id="30" name="Group 29">
              <a:extLst>
                <a:ext uri="{FF2B5EF4-FFF2-40B4-BE49-F238E27FC236}">
                  <a16:creationId xmlns:a16="http://schemas.microsoft.com/office/drawing/2014/main" id="{4BCA2BEC-61D2-B2C8-E1C9-9B2DED8B175D}"/>
                </a:ext>
              </a:extLst>
            </p:cNvPr>
            <p:cNvGrpSpPr/>
            <p:nvPr/>
          </p:nvGrpSpPr>
          <p:grpSpPr>
            <a:xfrm>
              <a:off x="1930434" y="1291816"/>
              <a:ext cx="1135268" cy="1986011"/>
              <a:chOff x="1930434" y="1291816"/>
              <a:chExt cx="1135268" cy="1986011"/>
            </a:xfrm>
          </p:grpSpPr>
          <p:sp>
            <p:nvSpPr>
              <p:cNvPr id="10" name="Oval 9">
                <a:extLst>
                  <a:ext uri="{FF2B5EF4-FFF2-40B4-BE49-F238E27FC236}">
                    <a16:creationId xmlns:a16="http://schemas.microsoft.com/office/drawing/2014/main" id="{605EBB48-C00D-5872-F5D8-D4460C0D556F}"/>
                  </a:ext>
                </a:extLst>
              </p:cNvPr>
              <p:cNvSpPr/>
              <p:nvPr/>
            </p:nvSpPr>
            <p:spPr>
              <a:xfrm>
                <a:off x="1930434" y="2255503"/>
                <a:ext cx="999152" cy="1022324"/>
              </a:xfrm>
              <a:prstGeom prst="ellipse">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792868D-E29B-4E02-3271-4D9F96FC9EA9}"/>
                  </a:ext>
                </a:extLst>
              </p:cNvPr>
              <p:cNvSpPr txBox="1"/>
              <p:nvPr/>
            </p:nvSpPr>
            <p:spPr>
              <a:xfrm>
                <a:off x="2272472" y="1291816"/>
                <a:ext cx="793230" cy="923330"/>
              </a:xfrm>
              <a:prstGeom prst="rect">
                <a:avLst/>
              </a:prstGeom>
              <a:noFill/>
              <a:ln>
                <a:noFill/>
              </a:ln>
            </p:spPr>
            <p:txBody>
              <a:bodyPr wrap="square" rtlCol="0">
                <a:spAutoFit/>
              </a:bodyPr>
              <a:lstStyle/>
              <a:p>
                <a:pPr algn="l"/>
                <a:r>
                  <a:rPr lang="en-US" b="1" dirty="0">
                    <a:solidFill>
                      <a:schemeClr val="accent5">
                        <a:lumMod val="75000"/>
                      </a:schemeClr>
                    </a:solidFill>
                  </a:rPr>
                  <a:t>Oral Lead In</a:t>
                </a:r>
              </a:p>
            </p:txBody>
          </p:sp>
        </p:grpSp>
        <p:pic>
          <p:nvPicPr>
            <p:cNvPr id="29" name="Picture 28">
              <a:extLst>
                <a:ext uri="{FF2B5EF4-FFF2-40B4-BE49-F238E27FC236}">
                  <a16:creationId xmlns:a16="http://schemas.microsoft.com/office/drawing/2014/main" id="{5B515FBE-0885-456C-0B47-06A6484BA8D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903348" y="5421768"/>
              <a:ext cx="374669" cy="431821"/>
            </a:xfrm>
            <a:prstGeom prst="rect">
              <a:avLst/>
            </a:prstGeom>
          </p:spPr>
        </p:pic>
      </p:grpSp>
      <p:sp>
        <p:nvSpPr>
          <p:cNvPr id="1024" name="Rectangle 1023">
            <a:extLst>
              <a:ext uri="{FF2B5EF4-FFF2-40B4-BE49-F238E27FC236}">
                <a16:creationId xmlns:a16="http://schemas.microsoft.com/office/drawing/2014/main" id="{86B71F77-E938-B1D5-1CC6-9727D576D0E3}"/>
              </a:ext>
            </a:extLst>
          </p:cNvPr>
          <p:cNvSpPr/>
          <p:nvPr/>
        </p:nvSpPr>
        <p:spPr>
          <a:xfrm>
            <a:off x="6168546" y="1753480"/>
            <a:ext cx="1153714" cy="316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3591C90-2D6A-4F0B-AC42-20387897CAA7}"/>
              </a:ext>
            </a:extLst>
          </p:cNvPr>
          <p:cNvSpPr/>
          <p:nvPr/>
        </p:nvSpPr>
        <p:spPr>
          <a:xfrm>
            <a:off x="7050718" y="4534142"/>
            <a:ext cx="720676" cy="737930"/>
          </a:xfrm>
          <a:prstGeom prst="ellipse">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84BF8075-A0FA-7909-4A9E-8F9537F464B7}"/>
              </a:ext>
            </a:extLst>
          </p:cNvPr>
          <p:cNvGrpSpPr/>
          <p:nvPr/>
        </p:nvGrpSpPr>
        <p:grpSpPr>
          <a:xfrm>
            <a:off x="3065702" y="1732856"/>
            <a:ext cx="1310269" cy="1324272"/>
            <a:chOff x="3065702" y="1732856"/>
            <a:chExt cx="1310269" cy="1324272"/>
          </a:xfrm>
        </p:grpSpPr>
        <p:sp>
          <p:nvSpPr>
            <p:cNvPr id="1026" name="TextBox 1025">
              <a:extLst>
                <a:ext uri="{FF2B5EF4-FFF2-40B4-BE49-F238E27FC236}">
                  <a16:creationId xmlns:a16="http://schemas.microsoft.com/office/drawing/2014/main" id="{49123B68-F514-79EC-864F-692BE6176DBD}"/>
                </a:ext>
              </a:extLst>
            </p:cNvPr>
            <p:cNvSpPr txBox="1"/>
            <p:nvPr/>
          </p:nvSpPr>
          <p:spPr>
            <a:xfrm>
              <a:off x="3924460" y="1753480"/>
              <a:ext cx="451511" cy="646328"/>
            </a:xfrm>
            <a:prstGeom prst="rect">
              <a:avLst/>
            </a:prstGeom>
            <a:noFill/>
          </p:spPr>
          <p:txBody>
            <a:bodyPr wrap="square" rtlCol="0">
              <a:spAutoFit/>
            </a:bodyPr>
            <a:lstStyle/>
            <a:p>
              <a:pPr algn="l"/>
              <a:r>
                <a:rPr lang="en-US" sz="3600" b="1" dirty="0"/>
                <a:t>?</a:t>
              </a:r>
            </a:p>
          </p:txBody>
        </p:sp>
        <p:cxnSp>
          <p:nvCxnSpPr>
            <p:cNvPr id="1028" name="Straight Arrow Connector 1027">
              <a:extLst>
                <a:ext uri="{FF2B5EF4-FFF2-40B4-BE49-F238E27FC236}">
                  <a16:creationId xmlns:a16="http://schemas.microsoft.com/office/drawing/2014/main" id="{655062DE-EDA7-2FAF-846E-DD4764128C42}"/>
                </a:ext>
              </a:extLst>
            </p:cNvPr>
            <p:cNvCxnSpPr>
              <a:cxnSpLocks/>
            </p:cNvCxnSpPr>
            <p:nvPr/>
          </p:nvCxnSpPr>
          <p:spPr>
            <a:xfrm flipH="1">
              <a:off x="3065702" y="2313016"/>
              <a:ext cx="561386" cy="74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0" name="Straight Arrow Connector 1029">
              <a:extLst>
                <a:ext uri="{FF2B5EF4-FFF2-40B4-BE49-F238E27FC236}">
                  <a16:creationId xmlns:a16="http://schemas.microsoft.com/office/drawing/2014/main" id="{B13F4D4E-D691-5250-F8E4-BC1A33CCF0D0}"/>
                </a:ext>
              </a:extLst>
            </p:cNvPr>
            <p:cNvCxnSpPr>
              <a:cxnSpLocks/>
            </p:cNvCxnSpPr>
            <p:nvPr/>
          </p:nvCxnSpPr>
          <p:spPr>
            <a:xfrm>
              <a:off x="3840758" y="2387876"/>
              <a:ext cx="181653" cy="4564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3ADC63C7-7ED8-B573-A7A0-FE50DED7E811}"/>
                </a:ext>
              </a:extLst>
            </p:cNvPr>
            <p:cNvGrpSpPr/>
            <p:nvPr/>
          </p:nvGrpSpPr>
          <p:grpSpPr>
            <a:xfrm>
              <a:off x="3416559" y="1732856"/>
              <a:ext cx="694453" cy="619222"/>
              <a:chOff x="4161539" y="1414294"/>
              <a:chExt cx="694453" cy="619222"/>
            </a:xfrm>
          </p:grpSpPr>
          <p:pic>
            <p:nvPicPr>
              <p:cNvPr id="33" name="Picture 32">
                <a:extLst>
                  <a:ext uri="{FF2B5EF4-FFF2-40B4-BE49-F238E27FC236}">
                    <a16:creationId xmlns:a16="http://schemas.microsoft.com/office/drawing/2014/main" id="{D00FD286-2B8E-33EB-3917-8D245DABF2F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161539" y="1414294"/>
                <a:ext cx="694453" cy="619222"/>
              </a:xfrm>
              <a:prstGeom prst="rect">
                <a:avLst/>
              </a:prstGeom>
            </p:spPr>
          </p:pic>
          <p:sp>
            <p:nvSpPr>
              <p:cNvPr id="34" name="TextBox 33">
                <a:extLst>
                  <a:ext uri="{FF2B5EF4-FFF2-40B4-BE49-F238E27FC236}">
                    <a16:creationId xmlns:a16="http://schemas.microsoft.com/office/drawing/2014/main" id="{823F5051-F6D4-BA41-81B9-F867AF504CCA}"/>
                  </a:ext>
                </a:extLst>
              </p:cNvPr>
              <p:cNvSpPr txBox="1"/>
              <p:nvPr/>
            </p:nvSpPr>
            <p:spPr>
              <a:xfrm>
                <a:off x="4236895" y="1572829"/>
                <a:ext cx="543739" cy="307777"/>
              </a:xfrm>
              <a:prstGeom prst="rect">
                <a:avLst/>
              </a:prstGeom>
              <a:noFill/>
            </p:spPr>
            <p:txBody>
              <a:bodyPr wrap="none" rtlCol="0">
                <a:spAutoFit/>
              </a:bodyPr>
              <a:lstStyle/>
              <a:p>
                <a:pPr algn="l"/>
                <a:r>
                  <a:rPr lang="en-US" sz="1400" b="1" dirty="0">
                    <a:solidFill>
                      <a:schemeClr val="bg1"/>
                    </a:solidFill>
                    <a:latin typeface="Arial Black" panose="020B0604020202020204" pitchFamily="34" charset="0"/>
                    <a:cs typeface="Arial Black" panose="020B0604020202020204" pitchFamily="34" charset="0"/>
                  </a:rPr>
                  <a:t>HIV</a:t>
                </a:r>
              </a:p>
            </p:txBody>
          </p:sp>
        </p:grpSp>
      </p:grpSp>
      <p:grpSp>
        <p:nvGrpSpPr>
          <p:cNvPr id="41" name="Group 40">
            <a:extLst>
              <a:ext uri="{FF2B5EF4-FFF2-40B4-BE49-F238E27FC236}">
                <a16:creationId xmlns:a16="http://schemas.microsoft.com/office/drawing/2014/main" id="{A63F16BB-E14B-B22A-B019-3CA3C2777715}"/>
              </a:ext>
            </a:extLst>
          </p:cNvPr>
          <p:cNvGrpSpPr/>
          <p:nvPr/>
        </p:nvGrpSpPr>
        <p:grpSpPr>
          <a:xfrm>
            <a:off x="5316151" y="2947611"/>
            <a:ext cx="1475611" cy="1433537"/>
            <a:chOff x="5316151" y="2947611"/>
            <a:chExt cx="1475611" cy="1433537"/>
          </a:xfrm>
        </p:grpSpPr>
        <p:sp>
          <p:nvSpPr>
            <p:cNvPr id="21" name="TextBox 20">
              <a:extLst>
                <a:ext uri="{FF2B5EF4-FFF2-40B4-BE49-F238E27FC236}">
                  <a16:creationId xmlns:a16="http://schemas.microsoft.com/office/drawing/2014/main" id="{B096746C-49B2-B4CE-0A07-3CDB232399C8}"/>
                </a:ext>
              </a:extLst>
            </p:cNvPr>
            <p:cNvSpPr txBox="1"/>
            <p:nvPr/>
          </p:nvSpPr>
          <p:spPr>
            <a:xfrm>
              <a:off x="6340251" y="2985439"/>
              <a:ext cx="451511" cy="646328"/>
            </a:xfrm>
            <a:prstGeom prst="rect">
              <a:avLst/>
            </a:prstGeom>
            <a:noFill/>
          </p:spPr>
          <p:txBody>
            <a:bodyPr wrap="square" rtlCol="0">
              <a:spAutoFit/>
            </a:bodyPr>
            <a:lstStyle/>
            <a:p>
              <a:pPr algn="l"/>
              <a:r>
                <a:rPr lang="en-US" sz="3600" b="1" dirty="0"/>
                <a:t>?</a:t>
              </a:r>
            </a:p>
          </p:txBody>
        </p:sp>
        <p:cxnSp>
          <p:nvCxnSpPr>
            <p:cNvPr id="1032" name="Straight Arrow Connector 1031">
              <a:extLst>
                <a:ext uri="{FF2B5EF4-FFF2-40B4-BE49-F238E27FC236}">
                  <a16:creationId xmlns:a16="http://schemas.microsoft.com/office/drawing/2014/main" id="{C64D48F6-E5B1-FF4E-517A-AB2346BE32D1}"/>
                </a:ext>
              </a:extLst>
            </p:cNvPr>
            <p:cNvCxnSpPr>
              <a:cxnSpLocks/>
            </p:cNvCxnSpPr>
            <p:nvPr/>
          </p:nvCxnSpPr>
          <p:spPr>
            <a:xfrm flipH="1">
              <a:off x="5316151" y="3212531"/>
              <a:ext cx="577739" cy="581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3" name="Straight Arrow Connector 1032">
              <a:extLst>
                <a:ext uri="{FF2B5EF4-FFF2-40B4-BE49-F238E27FC236}">
                  <a16:creationId xmlns:a16="http://schemas.microsoft.com/office/drawing/2014/main" id="{7EFC5297-4682-2C2D-AA2E-C92061314ACE}"/>
                </a:ext>
              </a:extLst>
            </p:cNvPr>
            <p:cNvCxnSpPr>
              <a:cxnSpLocks/>
            </p:cNvCxnSpPr>
            <p:nvPr/>
          </p:nvCxnSpPr>
          <p:spPr>
            <a:xfrm>
              <a:off x="6330307" y="3576744"/>
              <a:ext cx="451858" cy="804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17CB34F9-12AF-9CBC-B46E-BC8A68719BC4}"/>
                </a:ext>
              </a:extLst>
            </p:cNvPr>
            <p:cNvGrpSpPr/>
            <p:nvPr/>
          </p:nvGrpSpPr>
          <p:grpSpPr>
            <a:xfrm>
              <a:off x="5839683" y="2947611"/>
              <a:ext cx="694453" cy="646332"/>
              <a:chOff x="7468804" y="2478542"/>
              <a:chExt cx="694453" cy="646332"/>
            </a:xfrm>
          </p:grpSpPr>
          <p:pic>
            <p:nvPicPr>
              <p:cNvPr id="38" name="Picture 37">
                <a:extLst>
                  <a:ext uri="{FF2B5EF4-FFF2-40B4-BE49-F238E27FC236}">
                    <a16:creationId xmlns:a16="http://schemas.microsoft.com/office/drawing/2014/main" id="{2461432D-C42A-305A-3E64-069FD93ECC7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468804" y="2478542"/>
                <a:ext cx="694453" cy="646332"/>
              </a:xfrm>
              <a:prstGeom prst="rect">
                <a:avLst/>
              </a:prstGeom>
            </p:spPr>
          </p:pic>
          <p:sp>
            <p:nvSpPr>
              <p:cNvPr id="39" name="TextBox 38">
                <a:extLst>
                  <a:ext uri="{FF2B5EF4-FFF2-40B4-BE49-F238E27FC236}">
                    <a16:creationId xmlns:a16="http://schemas.microsoft.com/office/drawing/2014/main" id="{95AE9270-82CC-503B-AB1A-04D85DF3EF1C}"/>
                  </a:ext>
                </a:extLst>
              </p:cNvPr>
              <p:cNvSpPr txBox="1"/>
              <p:nvPr/>
            </p:nvSpPr>
            <p:spPr>
              <a:xfrm>
                <a:off x="7544160" y="2672920"/>
                <a:ext cx="543739" cy="307777"/>
              </a:xfrm>
              <a:prstGeom prst="rect">
                <a:avLst/>
              </a:prstGeom>
              <a:noFill/>
            </p:spPr>
            <p:txBody>
              <a:bodyPr wrap="none" rtlCol="0">
                <a:spAutoFit/>
              </a:bodyPr>
              <a:lstStyle/>
              <a:p>
                <a:pPr algn="l"/>
                <a:r>
                  <a:rPr lang="en-US" sz="1400" b="1" dirty="0">
                    <a:solidFill>
                      <a:schemeClr val="bg1"/>
                    </a:solidFill>
                    <a:latin typeface="Arial Black" panose="020B0604020202020204" pitchFamily="34" charset="0"/>
                    <a:cs typeface="Arial Black" panose="020B0604020202020204" pitchFamily="34" charset="0"/>
                  </a:rPr>
                  <a:t>HIV</a:t>
                </a:r>
              </a:p>
            </p:txBody>
          </p:sp>
        </p:grpSp>
      </p:grpSp>
      <p:sp>
        <p:nvSpPr>
          <p:cNvPr id="11" name="Rectangle 10">
            <a:extLst>
              <a:ext uri="{FF2B5EF4-FFF2-40B4-BE49-F238E27FC236}">
                <a16:creationId xmlns:a16="http://schemas.microsoft.com/office/drawing/2014/main" id="{E2C5323A-4EB1-3928-597A-AB6979111878}"/>
              </a:ext>
            </a:extLst>
          </p:cNvPr>
          <p:cNvSpPr/>
          <p:nvPr/>
        </p:nvSpPr>
        <p:spPr>
          <a:xfrm>
            <a:off x="10299032" y="1500886"/>
            <a:ext cx="137671" cy="47658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2ED00-1E42-1AE9-ED5F-020F35ABD9AB}"/>
              </a:ext>
            </a:extLst>
          </p:cNvPr>
          <p:cNvSpPr/>
          <p:nvPr/>
        </p:nvSpPr>
        <p:spPr>
          <a:xfrm>
            <a:off x="1158520" y="6172224"/>
            <a:ext cx="9429269" cy="602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30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4443D9-6ECD-C6EE-8802-2BD6098075A4}"/>
              </a:ext>
            </a:extLst>
          </p:cNvPr>
          <p:cNvSpPr>
            <a:spLocks noGrp="1"/>
          </p:cNvSpPr>
          <p:nvPr>
            <p:ph idx="1"/>
          </p:nvPr>
        </p:nvSpPr>
        <p:spPr>
          <a:xfrm>
            <a:off x="838200" y="1414679"/>
            <a:ext cx="10515600" cy="5212846"/>
          </a:xfrm>
        </p:spPr>
        <p:txBody>
          <a:bodyPr>
            <a:normAutofit lnSpcReduction="10000"/>
          </a:bodyPr>
          <a:lstStyle/>
          <a:p>
            <a:r>
              <a:rPr lang="en-US" sz="3200" dirty="0"/>
              <a:t>Cases: all incident HIV cases from the primary and year-one analyses whose infection occurred within 3 years from enrollment</a:t>
            </a:r>
          </a:p>
          <a:p>
            <a:r>
              <a:rPr lang="en-US" sz="3200" dirty="0"/>
              <a:t>Controls: selected at a 4:1 ratio</a:t>
            </a:r>
          </a:p>
          <a:p>
            <a:r>
              <a:rPr lang="en-US" sz="3200" dirty="0"/>
              <a:t>Matching factors</a:t>
            </a:r>
          </a:p>
          <a:p>
            <a:pPr lvl="1"/>
            <a:r>
              <a:rPr lang="en-US" sz="2800" dirty="0"/>
              <a:t>Region (Africa, Asia, Latin America, US)</a:t>
            </a:r>
          </a:p>
          <a:p>
            <a:pPr lvl="1"/>
            <a:r>
              <a:rPr lang="en-US" sz="2800" dirty="0"/>
              <a:t>Gender identity (Cisgender MSM, TGW)</a:t>
            </a:r>
          </a:p>
          <a:p>
            <a:pPr lvl="1"/>
            <a:r>
              <a:rPr lang="en-US" sz="2800" dirty="0"/>
              <a:t>Race (Black, Non-black)</a:t>
            </a:r>
          </a:p>
          <a:p>
            <a:pPr lvl="1"/>
            <a:r>
              <a:rPr lang="en-US" sz="2800" dirty="0"/>
              <a:t>Duration of follow-up at least as long as the case prior to detection</a:t>
            </a:r>
            <a:r>
              <a:rPr lang="en-US" sz="2800" baseline="30000" dirty="0"/>
              <a:t>1</a:t>
            </a:r>
            <a:r>
              <a:rPr lang="en-US" sz="2800" dirty="0"/>
              <a:t> of HIV</a:t>
            </a:r>
          </a:p>
          <a:p>
            <a:r>
              <a:rPr lang="en-US" sz="3200" dirty="0"/>
              <a:t>Final count: 25 cases, 99 controls</a:t>
            </a:r>
            <a:r>
              <a:rPr lang="en-US" sz="3200" baseline="30000" dirty="0"/>
              <a:t>2</a:t>
            </a:r>
          </a:p>
          <a:p>
            <a:endParaRPr lang="en-US" sz="3200" dirty="0"/>
          </a:p>
        </p:txBody>
      </p:sp>
      <p:sp>
        <p:nvSpPr>
          <p:cNvPr id="3" name="Title 2">
            <a:extLst>
              <a:ext uri="{FF2B5EF4-FFF2-40B4-BE49-F238E27FC236}">
                <a16:creationId xmlns:a16="http://schemas.microsoft.com/office/drawing/2014/main" id="{9E951B6E-EA32-9E78-8AEF-D71BEE24B966}"/>
              </a:ext>
            </a:extLst>
          </p:cNvPr>
          <p:cNvSpPr>
            <a:spLocks noGrp="1"/>
          </p:cNvSpPr>
          <p:nvPr>
            <p:ph type="title"/>
          </p:nvPr>
        </p:nvSpPr>
        <p:spPr/>
        <p:txBody>
          <a:bodyPr/>
          <a:lstStyle/>
          <a:p>
            <a:r>
              <a:rPr lang="en-US" dirty="0"/>
              <a:t>Nested Case-Control Design</a:t>
            </a:r>
          </a:p>
        </p:txBody>
      </p:sp>
      <p:sp>
        <p:nvSpPr>
          <p:cNvPr id="4" name="TextBox 3">
            <a:extLst>
              <a:ext uri="{FF2B5EF4-FFF2-40B4-BE49-F238E27FC236}">
                <a16:creationId xmlns:a16="http://schemas.microsoft.com/office/drawing/2014/main" id="{C6664D91-81C5-DEE2-91EB-B19614A89614}"/>
              </a:ext>
            </a:extLst>
          </p:cNvPr>
          <p:cNvSpPr txBox="1"/>
          <p:nvPr/>
        </p:nvSpPr>
        <p:spPr>
          <a:xfrm>
            <a:off x="304799" y="6335138"/>
            <a:ext cx="11134725" cy="584775"/>
          </a:xfrm>
          <a:prstGeom prst="rect">
            <a:avLst/>
          </a:prstGeom>
          <a:noFill/>
        </p:spPr>
        <p:txBody>
          <a:bodyPr wrap="square" rtlCol="0">
            <a:spAutoFit/>
          </a:bodyPr>
          <a:lstStyle/>
          <a:p>
            <a:pPr algn="l"/>
            <a:r>
              <a:rPr lang="en-US" sz="1600" baseline="30000" dirty="0"/>
              <a:t>1</a:t>
            </a:r>
            <a:r>
              <a:rPr lang="en-US" sz="1600" dirty="0"/>
              <a:t> First-positive HIV date as determined by sensitive testing at the central lab and confirmed by the EAC.</a:t>
            </a:r>
          </a:p>
          <a:p>
            <a:pPr algn="l"/>
            <a:r>
              <a:rPr lang="en-US" sz="1600" baseline="30000" dirty="0"/>
              <a:t>2</a:t>
            </a:r>
            <a:r>
              <a:rPr lang="en-US" sz="1600" dirty="0"/>
              <a:t> One of the initially selected control participants later was found to be HIV-positive and was excluded from the analysis.</a:t>
            </a:r>
          </a:p>
        </p:txBody>
      </p:sp>
    </p:spTree>
    <p:extLst>
      <p:ext uri="{BB962C8B-B14F-4D97-AF65-F5344CB8AC3E}">
        <p14:creationId xmlns:p14="http://schemas.microsoft.com/office/powerpoint/2010/main" val="415517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8BBF01-2F6C-AC27-5674-2436705EED7E}"/>
              </a:ext>
            </a:extLst>
          </p:cNvPr>
          <p:cNvSpPr>
            <a:spLocks noGrp="1"/>
          </p:cNvSpPr>
          <p:nvPr>
            <p:ph idx="1"/>
          </p:nvPr>
        </p:nvSpPr>
        <p:spPr>
          <a:xfrm>
            <a:off x="840929" y="1562394"/>
            <a:ext cx="10515600" cy="4351338"/>
          </a:xfrm>
        </p:spPr>
        <p:txBody>
          <a:bodyPr>
            <a:normAutofit/>
          </a:bodyPr>
          <a:lstStyle/>
          <a:p>
            <a:pPr>
              <a:spcBef>
                <a:spcPts val="0"/>
              </a:spcBef>
              <a:spcAft>
                <a:spcPts val="2400"/>
              </a:spcAft>
            </a:pPr>
            <a:r>
              <a:rPr lang="en-US" sz="4000" dirty="0"/>
              <a:t>CAB concentrations assessed in stored samples for cases and controls</a:t>
            </a:r>
          </a:p>
          <a:p>
            <a:pPr>
              <a:spcBef>
                <a:spcPts val="0"/>
              </a:spcBef>
              <a:spcAft>
                <a:spcPts val="2400"/>
              </a:spcAft>
            </a:pPr>
            <a:r>
              <a:rPr lang="en-US" sz="4000" dirty="0"/>
              <a:t>Full concentration-time curves estimated for all participants</a:t>
            </a:r>
          </a:p>
          <a:p>
            <a:pPr>
              <a:spcBef>
                <a:spcPts val="0"/>
              </a:spcBef>
              <a:spcAft>
                <a:spcPts val="2400"/>
              </a:spcAft>
            </a:pPr>
            <a:r>
              <a:rPr lang="en-US" sz="4000" dirty="0"/>
              <a:t>Participants classified according to CAB concentrations during the infection window</a:t>
            </a:r>
          </a:p>
        </p:txBody>
      </p:sp>
      <p:sp>
        <p:nvSpPr>
          <p:cNvPr id="3" name="Title 2">
            <a:extLst>
              <a:ext uri="{FF2B5EF4-FFF2-40B4-BE49-F238E27FC236}">
                <a16:creationId xmlns:a16="http://schemas.microsoft.com/office/drawing/2014/main" id="{E38FA36C-1713-7128-2464-FC66521C1ED3}"/>
              </a:ext>
            </a:extLst>
          </p:cNvPr>
          <p:cNvSpPr>
            <a:spLocks noGrp="1"/>
          </p:cNvSpPr>
          <p:nvPr>
            <p:ph type="title"/>
          </p:nvPr>
        </p:nvSpPr>
        <p:spPr/>
        <p:txBody>
          <a:bodyPr/>
          <a:lstStyle/>
          <a:p>
            <a:r>
              <a:rPr lang="en-US" dirty="0"/>
              <a:t>PK Assessment / Categorization</a:t>
            </a:r>
          </a:p>
        </p:txBody>
      </p:sp>
    </p:spTree>
    <p:extLst>
      <p:ext uri="{BB962C8B-B14F-4D97-AF65-F5344CB8AC3E}">
        <p14:creationId xmlns:p14="http://schemas.microsoft.com/office/powerpoint/2010/main" val="106937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186EE-7B08-EE1A-1C03-CEAD21CB7A7F}"/>
            </a:ext>
          </a:extLst>
        </p:cNvPr>
        <p:cNvGrpSpPr/>
        <p:nvPr/>
      </p:nvGrpSpPr>
      <p:grpSpPr>
        <a:xfrm>
          <a:off x="0" y="0"/>
          <a:ext cx="0" cy="0"/>
          <a:chOff x="0" y="0"/>
          <a:chExt cx="0" cy="0"/>
        </a:xfrm>
      </p:grpSpPr>
      <p:grpSp>
        <p:nvGrpSpPr>
          <p:cNvPr id="1029" name="Group 1028">
            <a:extLst>
              <a:ext uri="{FF2B5EF4-FFF2-40B4-BE49-F238E27FC236}">
                <a16:creationId xmlns:a16="http://schemas.microsoft.com/office/drawing/2014/main" id="{D7DB49CB-C619-693A-CC0F-D53B7D26B278}"/>
              </a:ext>
            </a:extLst>
          </p:cNvPr>
          <p:cNvGrpSpPr/>
          <p:nvPr/>
        </p:nvGrpSpPr>
        <p:grpSpPr>
          <a:xfrm>
            <a:off x="408098" y="2068824"/>
            <a:ext cx="8845084" cy="4535477"/>
            <a:chOff x="408098" y="2068824"/>
            <a:chExt cx="8845084" cy="4535477"/>
          </a:xfrm>
        </p:grpSpPr>
        <p:pic>
          <p:nvPicPr>
            <p:cNvPr id="15" name="Picture 14">
              <a:extLst>
                <a:ext uri="{FF2B5EF4-FFF2-40B4-BE49-F238E27FC236}">
                  <a16:creationId xmlns:a16="http://schemas.microsoft.com/office/drawing/2014/main" id="{CF5428CD-38E3-5B4A-3E31-E55CDA40E3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8098" y="2068824"/>
              <a:ext cx="8845084" cy="4535477"/>
            </a:xfrm>
            <a:prstGeom prst="rect">
              <a:avLst/>
            </a:prstGeom>
          </p:spPr>
        </p:pic>
        <p:sp>
          <p:nvSpPr>
            <p:cNvPr id="1028" name="Rectangle 1027">
              <a:extLst>
                <a:ext uri="{FF2B5EF4-FFF2-40B4-BE49-F238E27FC236}">
                  <a16:creationId xmlns:a16="http://schemas.microsoft.com/office/drawing/2014/main" id="{CEF4940C-1FF5-693B-1D2B-7A09752F7F76}"/>
                </a:ext>
              </a:extLst>
            </p:cNvPr>
            <p:cNvSpPr/>
            <p:nvPr/>
          </p:nvSpPr>
          <p:spPr>
            <a:xfrm>
              <a:off x="5317230" y="2152165"/>
              <a:ext cx="1153714" cy="316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A15A391A-49FB-CA87-497E-B0870091F7E6}"/>
              </a:ext>
            </a:extLst>
          </p:cNvPr>
          <p:cNvSpPr>
            <a:spLocks noGrp="1"/>
          </p:cNvSpPr>
          <p:nvPr>
            <p:ph type="title"/>
          </p:nvPr>
        </p:nvSpPr>
        <p:spPr>
          <a:xfrm>
            <a:off x="625029" y="253698"/>
            <a:ext cx="8921145" cy="871961"/>
          </a:xfrm>
        </p:spPr>
        <p:txBody>
          <a:bodyPr/>
          <a:lstStyle/>
          <a:p>
            <a:r>
              <a:rPr lang="en-US" dirty="0"/>
              <a:t>CAB Exposure Categories</a:t>
            </a:r>
          </a:p>
        </p:txBody>
      </p:sp>
      <p:sp>
        <p:nvSpPr>
          <p:cNvPr id="24" name="TextBox 23">
            <a:extLst>
              <a:ext uri="{FF2B5EF4-FFF2-40B4-BE49-F238E27FC236}">
                <a16:creationId xmlns:a16="http://schemas.microsoft.com/office/drawing/2014/main" id="{39ED3D3C-3755-0C0F-2FCE-E2C5424D2168}"/>
              </a:ext>
            </a:extLst>
          </p:cNvPr>
          <p:cNvSpPr txBox="1"/>
          <p:nvPr/>
        </p:nvSpPr>
        <p:spPr>
          <a:xfrm>
            <a:off x="7996910" y="-1538128"/>
            <a:ext cx="184731" cy="369332"/>
          </a:xfrm>
          <a:prstGeom prst="rect">
            <a:avLst/>
          </a:prstGeom>
          <a:noFill/>
        </p:spPr>
        <p:txBody>
          <a:bodyPr wrap="none" rtlCol="0">
            <a:spAutoFit/>
          </a:bodyPr>
          <a:lstStyle/>
          <a:p>
            <a:pPr algn="l"/>
            <a:endParaRPr lang="en-US" dirty="0"/>
          </a:p>
        </p:txBody>
      </p:sp>
      <p:sp>
        <p:nvSpPr>
          <p:cNvPr id="1024" name="Rectangle 1023">
            <a:extLst>
              <a:ext uri="{FF2B5EF4-FFF2-40B4-BE49-F238E27FC236}">
                <a16:creationId xmlns:a16="http://schemas.microsoft.com/office/drawing/2014/main" id="{9CAAB7F1-DECA-2C20-EF72-FB636AD3D782}"/>
              </a:ext>
            </a:extLst>
          </p:cNvPr>
          <p:cNvSpPr/>
          <p:nvPr/>
        </p:nvSpPr>
        <p:spPr>
          <a:xfrm>
            <a:off x="6028846" y="2385115"/>
            <a:ext cx="1153714" cy="316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
            <a:extLst>
              <a:ext uri="{FF2B5EF4-FFF2-40B4-BE49-F238E27FC236}">
                <a16:creationId xmlns:a16="http://schemas.microsoft.com/office/drawing/2014/main" id="{58D84D10-8102-67DD-9704-D8FD91016A05}"/>
              </a:ext>
            </a:extLst>
          </p:cNvPr>
          <p:cNvSpPr>
            <a:spLocks noGrp="1"/>
          </p:cNvSpPr>
          <p:nvPr>
            <p:ph idx="1"/>
          </p:nvPr>
        </p:nvSpPr>
        <p:spPr>
          <a:xfrm>
            <a:off x="330200" y="1301397"/>
            <a:ext cx="11772900" cy="947435"/>
          </a:xfrm>
        </p:spPr>
        <p:txBody>
          <a:bodyPr/>
          <a:lstStyle/>
          <a:p>
            <a:pPr marL="0" indent="0">
              <a:buNone/>
            </a:pPr>
            <a:r>
              <a:rPr lang="en-US" dirty="0"/>
              <a:t>Classification according to </a:t>
            </a:r>
            <a:r>
              <a:rPr lang="en-US" u="sng" dirty="0"/>
              <a:t>minimum</a:t>
            </a:r>
            <a:r>
              <a:rPr lang="en-US" dirty="0"/>
              <a:t> CAB concentration during the infection window:</a:t>
            </a:r>
          </a:p>
          <a:p>
            <a:pPr marL="0" indent="0">
              <a:buNone/>
            </a:pPr>
            <a:endParaRPr lang="en-US" dirty="0"/>
          </a:p>
          <a:p>
            <a:endParaRPr lang="en-US" dirty="0"/>
          </a:p>
        </p:txBody>
      </p:sp>
      <p:grpSp>
        <p:nvGrpSpPr>
          <p:cNvPr id="1025" name="Group 1024">
            <a:extLst>
              <a:ext uri="{FF2B5EF4-FFF2-40B4-BE49-F238E27FC236}">
                <a16:creationId xmlns:a16="http://schemas.microsoft.com/office/drawing/2014/main" id="{32CB0D45-7DC1-1E83-3CDB-D0FC70F1435E}"/>
              </a:ext>
            </a:extLst>
          </p:cNvPr>
          <p:cNvGrpSpPr/>
          <p:nvPr/>
        </p:nvGrpSpPr>
        <p:grpSpPr>
          <a:xfrm>
            <a:off x="3987384" y="2822925"/>
            <a:ext cx="7965019" cy="1530111"/>
            <a:chOff x="3987384" y="2822925"/>
            <a:chExt cx="7965019" cy="1530111"/>
          </a:xfrm>
        </p:grpSpPr>
        <p:sp>
          <p:nvSpPr>
            <p:cNvPr id="11" name="Rectangle 10">
              <a:extLst>
                <a:ext uri="{FF2B5EF4-FFF2-40B4-BE49-F238E27FC236}">
                  <a16:creationId xmlns:a16="http://schemas.microsoft.com/office/drawing/2014/main" id="{68944DB1-AAED-176E-8749-B255915CF4FD}"/>
                </a:ext>
              </a:extLst>
            </p:cNvPr>
            <p:cNvSpPr/>
            <p:nvPr/>
          </p:nvSpPr>
          <p:spPr>
            <a:xfrm>
              <a:off x="3987384" y="2822925"/>
              <a:ext cx="2483560" cy="1530111"/>
            </a:xfrm>
            <a:prstGeom prst="rect">
              <a:avLst/>
            </a:prstGeom>
            <a:solidFill>
              <a:schemeClr val="accent1">
                <a:alpha val="32000"/>
              </a:schemeClr>
            </a:solidFill>
            <a:ln>
              <a:solidFill>
                <a:schemeClr val="accent1">
                  <a:shade val="15000"/>
                  <a:alpha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
              <a:extLst>
                <a:ext uri="{FF2B5EF4-FFF2-40B4-BE49-F238E27FC236}">
                  <a16:creationId xmlns:a16="http://schemas.microsoft.com/office/drawing/2014/main" id="{C9A1174E-3230-4C53-21F7-43365F6FF0DE}"/>
                </a:ext>
              </a:extLst>
            </p:cNvPr>
            <p:cNvSpPr txBox="1">
              <a:spLocks/>
            </p:cNvSpPr>
            <p:nvPr/>
          </p:nvSpPr>
          <p:spPr>
            <a:xfrm>
              <a:off x="6605703" y="3817030"/>
              <a:ext cx="5346700" cy="462359"/>
            </a:xfrm>
            <a:prstGeom prst="rect">
              <a:avLst/>
            </a:prstGeom>
            <a:solidFill>
              <a:schemeClr val="bg1"/>
            </a:solidFill>
            <a:ln w="3175">
              <a:solidFill>
                <a:schemeClr val="accent1">
                  <a:shade val="1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1. A</a:t>
              </a:r>
              <a:r>
                <a:rPr lang="en-US" sz="2400" dirty="0">
                  <a:solidFill>
                    <a:srgbClr val="004572"/>
                  </a:solidFill>
                </a:rPr>
                <a:t>bove</a:t>
              </a:r>
              <a:r>
                <a:rPr lang="en-US" sz="2400" dirty="0"/>
                <a:t> 4x PA-IC</a:t>
              </a:r>
              <a:r>
                <a:rPr lang="en-US" sz="2400" baseline="-25000" dirty="0"/>
                <a:t>90   </a:t>
              </a:r>
              <a:r>
                <a:rPr lang="en-US" sz="2400" dirty="0"/>
                <a:t>(664 ng/mL)</a:t>
              </a:r>
            </a:p>
            <a:p>
              <a:endParaRPr lang="en-US" sz="2400" dirty="0"/>
            </a:p>
          </p:txBody>
        </p:sp>
      </p:grpSp>
      <p:grpSp>
        <p:nvGrpSpPr>
          <p:cNvPr id="1026" name="Group 1025">
            <a:extLst>
              <a:ext uri="{FF2B5EF4-FFF2-40B4-BE49-F238E27FC236}">
                <a16:creationId xmlns:a16="http://schemas.microsoft.com/office/drawing/2014/main" id="{24156BD0-DE94-D5F8-3A59-A605039B9F9C}"/>
              </a:ext>
            </a:extLst>
          </p:cNvPr>
          <p:cNvGrpSpPr/>
          <p:nvPr/>
        </p:nvGrpSpPr>
        <p:grpSpPr>
          <a:xfrm>
            <a:off x="3987384" y="4398997"/>
            <a:ext cx="7965019" cy="589040"/>
            <a:chOff x="3987384" y="4398997"/>
            <a:chExt cx="7965019" cy="589040"/>
          </a:xfrm>
        </p:grpSpPr>
        <p:sp>
          <p:nvSpPr>
            <p:cNvPr id="13" name="Rectangle 12">
              <a:extLst>
                <a:ext uri="{FF2B5EF4-FFF2-40B4-BE49-F238E27FC236}">
                  <a16:creationId xmlns:a16="http://schemas.microsoft.com/office/drawing/2014/main" id="{7AE50772-1E55-5D67-ADB6-08D346DD0EFD}"/>
                </a:ext>
              </a:extLst>
            </p:cNvPr>
            <p:cNvSpPr/>
            <p:nvPr/>
          </p:nvSpPr>
          <p:spPr>
            <a:xfrm>
              <a:off x="3987384" y="4398997"/>
              <a:ext cx="2483560" cy="589040"/>
            </a:xfrm>
            <a:prstGeom prst="rect">
              <a:avLst/>
            </a:prstGeom>
            <a:solidFill>
              <a:srgbClr val="FFC000">
                <a:alpha val="32000"/>
              </a:srgbClr>
            </a:solidFill>
            <a:ln>
              <a:solidFill>
                <a:schemeClr val="accent1">
                  <a:shade val="15000"/>
                  <a:alpha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1">
              <a:extLst>
                <a:ext uri="{FF2B5EF4-FFF2-40B4-BE49-F238E27FC236}">
                  <a16:creationId xmlns:a16="http://schemas.microsoft.com/office/drawing/2014/main" id="{79A50158-3287-FD8C-668C-45262C3EEC6C}"/>
                </a:ext>
              </a:extLst>
            </p:cNvPr>
            <p:cNvSpPr txBox="1">
              <a:spLocks/>
            </p:cNvSpPr>
            <p:nvPr/>
          </p:nvSpPr>
          <p:spPr>
            <a:xfrm>
              <a:off x="6605703" y="4499581"/>
              <a:ext cx="5346700" cy="462359"/>
            </a:xfrm>
            <a:prstGeom prst="rect">
              <a:avLst/>
            </a:prstGeom>
            <a:solidFill>
              <a:schemeClr val="bg1"/>
            </a:solidFill>
            <a:ln w="3175">
              <a:solidFill>
                <a:schemeClr val="accent1">
                  <a:shade val="1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2. Between 1x PA-IC</a:t>
              </a:r>
              <a:r>
                <a:rPr lang="en-US" sz="2400" baseline="-25000" dirty="0"/>
                <a:t>90</a:t>
              </a:r>
              <a:r>
                <a:rPr lang="en-US" sz="2400" dirty="0"/>
                <a:t> and 4x PA-IC</a:t>
              </a:r>
              <a:r>
                <a:rPr lang="en-US" sz="2400" baseline="-25000" dirty="0"/>
                <a:t>90</a:t>
              </a:r>
              <a:endParaRPr lang="en-US" sz="2400" dirty="0"/>
            </a:p>
          </p:txBody>
        </p:sp>
      </p:grpSp>
      <p:grpSp>
        <p:nvGrpSpPr>
          <p:cNvPr id="1027" name="Group 1026">
            <a:extLst>
              <a:ext uri="{FF2B5EF4-FFF2-40B4-BE49-F238E27FC236}">
                <a16:creationId xmlns:a16="http://schemas.microsoft.com/office/drawing/2014/main" id="{125312C7-2EDF-4C54-D36D-CAED41245550}"/>
              </a:ext>
            </a:extLst>
          </p:cNvPr>
          <p:cNvGrpSpPr/>
          <p:nvPr/>
        </p:nvGrpSpPr>
        <p:grpSpPr>
          <a:xfrm>
            <a:off x="3987384" y="5025398"/>
            <a:ext cx="7965019" cy="453245"/>
            <a:chOff x="3987384" y="5025398"/>
            <a:chExt cx="7965019" cy="453245"/>
          </a:xfrm>
        </p:grpSpPr>
        <p:sp>
          <p:nvSpPr>
            <p:cNvPr id="17" name="Rectangle 16">
              <a:extLst>
                <a:ext uri="{FF2B5EF4-FFF2-40B4-BE49-F238E27FC236}">
                  <a16:creationId xmlns:a16="http://schemas.microsoft.com/office/drawing/2014/main" id="{65B3EAC4-59F4-8BCF-9F7D-D8111BD22C95}"/>
                </a:ext>
              </a:extLst>
            </p:cNvPr>
            <p:cNvSpPr/>
            <p:nvPr/>
          </p:nvSpPr>
          <p:spPr>
            <a:xfrm>
              <a:off x="3987384" y="5025398"/>
              <a:ext cx="2483560" cy="453245"/>
            </a:xfrm>
            <a:prstGeom prst="rect">
              <a:avLst/>
            </a:prstGeom>
            <a:solidFill>
              <a:srgbClr val="FF0000">
                <a:alpha val="32000"/>
              </a:srgbClr>
            </a:solidFill>
            <a:ln>
              <a:solidFill>
                <a:schemeClr val="accent1">
                  <a:shade val="15000"/>
                  <a:alpha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1">
              <a:extLst>
                <a:ext uri="{FF2B5EF4-FFF2-40B4-BE49-F238E27FC236}">
                  <a16:creationId xmlns:a16="http://schemas.microsoft.com/office/drawing/2014/main" id="{7C94E88E-E48D-7350-4E86-B45DA0472176}"/>
                </a:ext>
              </a:extLst>
            </p:cNvPr>
            <p:cNvSpPr txBox="1">
              <a:spLocks/>
            </p:cNvSpPr>
            <p:nvPr/>
          </p:nvSpPr>
          <p:spPr>
            <a:xfrm>
              <a:off x="6605703" y="5060435"/>
              <a:ext cx="5346700" cy="418208"/>
            </a:xfrm>
            <a:prstGeom prst="rect">
              <a:avLst/>
            </a:prstGeom>
            <a:solidFill>
              <a:schemeClr val="bg1"/>
            </a:solidFill>
            <a:ln w="3175">
              <a:solidFill>
                <a:schemeClr val="accent1">
                  <a:shade val="15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3. Below 1x PA-IC</a:t>
              </a:r>
              <a:r>
                <a:rPr lang="en-US" sz="2400" baseline="-25000" dirty="0"/>
                <a:t>90</a:t>
              </a:r>
              <a:r>
                <a:rPr lang="en-US" sz="2400" dirty="0"/>
                <a:t>  (166 ng/mL)</a:t>
              </a:r>
            </a:p>
          </p:txBody>
        </p:sp>
      </p:grpSp>
      <p:sp>
        <p:nvSpPr>
          <p:cNvPr id="4" name="Rectangle 3">
            <a:extLst>
              <a:ext uri="{FF2B5EF4-FFF2-40B4-BE49-F238E27FC236}">
                <a16:creationId xmlns:a16="http://schemas.microsoft.com/office/drawing/2014/main" id="{851E2F58-1E08-7A29-C6D5-7B8F866EC485}"/>
              </a:ext>
            </a:extLst>
          </p:cNvPr>
          <p:cNvSpPr/>
          <p:nvPr/>
        </p:nvSpPr>
        <p:spPr>
          <a:xfrm>
            <a:off x="5317230" y="2428875"/>
            <a:ext cx="1112145" cy="13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68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5A394-8453-3968-E0AF-C9085CBD0ED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D17B0C6-463D-3A69-02A9-552BDF222C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41721" y="1167456"/>
            <a:ext cx="7330468" cy="5690543"/>
          </a:xfrm>
          <a:prstGeom prst="rect">
            <a:avLst/>
          </a:prstGeom>
        </p:spPr>
      </p:pic>
      <p:sp>
        <p:nvSpPr>
          <p:cNvPr id="3" name="Title 2">
            <a:extLst>
              <a:ext uri="{FF2B5EF4-FFF2-40B4-BE49-F238E27FC236}">
                <a16:creationId xmlns:a16="http://schemas.microsoft.com/office/drawing/2014/main" id="{78E1223B-43B4-7BB4-0FDD-B91617121EF0}"/>
              </a:ext>
            </a:extLst>
          </p:cNvPr>
          <p:cNvSpPr>
            <a:spLocks noGrp="1"/>
          </p:cNvSpPr>
          <p:nvPr>
            <p:ph type="title"/>
          </p:nvPr>
        </p:nvSpPr>
        <p:spPr/>
        <p:txBody>
          <a:bodyPr/>
          <a:lstStyle/>
          <a:p>
            <a:r>
              <a:rPr lang="en-US" dirty="0"/>
              <a:t>Example Case-Control Set</a:t>
            </a:r>
          </a:p>
        </p:txBody>
      </p:sp>
      <p:cxnSp>
        <p:nvCxnSpPr>
          <p:cNvPr id="8" name="Straight Arrow Connector 7">
            <a:extLst>
              <a:ext uri="{FF2B5EF4-FFF2-40B4-BE49-F238E27FC236}">
                <a16:creationId xmlns:a16="http://schemas.microsoft.com/office/drawing/2014/main" id="{08A62041-C579-94CE-6831-9EDB1EE41A05}"/>
              </a:ext>
            </a:extLst>
          </p:cNvPr>
          <p:cNvCxnSpPr>
            <a:cxnSpLocks/>
          </p:cNvCxnSpPr>
          <p:nvPr/>
        </p:nvCxnSpPr>
        <p:spPr>
          <a:xfrm>
            <a:off x="3569921" y="1709212"/>
            <a:ext cx="96191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4D59123-FF95-C571-4913-A8FA7B11E9AA}"/>
              </a:ext>
            </a:extLst>
          </p:cNvPr>
          <p:cNvGrpSpPr/>
          <p:nvPr/>
        </p:nvGrpSpPr>
        <p:grpSpPr>
          <a:xfrm>
            <a:off x="3558614" y="3508155"/>
            <a:ext cx="7906430" cy="2505289"/>
            <a:chOff x="3630334" y="3508155"/>
            <a:chExt cx="7906430" cy="2505289"/>
          </a:xfrm>
        </p:grpSpPr>
        <p:sp>
          <p:nvSpPr>
            <p:cNvPr id="2" name="Rectangle 1">
              <a:extLst>
                <a:ext uri="{FF2B5EF4-FFF2-40B4-BE49-F238E27FC236}">
                  <a16:creationId xmlns:a16="http://schemas.microsoft.com/office/drawing/2014/main" id="{42C7B9E5-40D5-4269-E63E-B7772816D982}"/>
                </a:ext>
              </a:extLst>
            </p:cNvPr>
            <p:cNvSpPr/>
            <p:nvPr/>
          </p:nvSpPr>
          <p:spPr>
            <a:xfrm>
              <a:off x="3630334" y="3508155"/>
              <a:ext cx="984525" cy="562248"/>
            </a:xfrm>
            <a:prstGeom prst="rect">
              <a:avLst/>
            </a:prstGeom>
            <a:solidFill>
              <a:schemeClr val="accent1">
                <a:alpha val="32000"/>
              </a:schemeClr>
            </a:solidFill>
            <a:ln>
              <a:solidFill>
                <a:schemeClr val="accent1">
                  <a:shade val="15000"/>
                  <a:alpha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40835C8-2F20-14F5-DC1A-3EC1B342DCC9}"/>
                </a:ext>
              </a:extLst>
            </p:cNvPr>
            <p:cNvSpPr/>
            <p:nvPr/>
          </p:nvSpPr>
          <p:spPr>
            <a:xfrm>
              <a:off x="3630334" y="5426077"/>
              <a:ext cx="984525" cy="587367"/>
            </a:xfrm>
            <a:prstGeom prst="rect">
              <a:avLst/>
            </a:prstGeom>
            <a:solidFill>
              <a:schemeClr val="accent1">
                <a:alpha val="32000"/>
              </a:schemeClr>
            </a:solidFill>
            <a:ln>
              <a:solidFill>
                <a:schemeClr val="accent1">
                  <a:shade val="15000"/>
                  <a:alpha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6F4C362-7B23-EA58-0D31-5A3A8E8DA000}"/>
                </a:ext>
              </a:extLst>
            </p:cNvPr>
            <p:cNvSpPr/>
            <p:nvPr/>
          </p:nvSpPr>
          <p:spPr>
            <a:xfrm>
              <a:off x="7199320" y="3517584"/>
              <a:ext cx="984526" cy="562248"/>
            </a:xfrm>
            <a:prstGeom prst="rect">
              <a:avLst/>
            </a:prstGeom>
            <a:solidFill>
              <a:schemeClr val="accent1">
                <a:alpha val="32000"/>
              </a:schemeClr>
            </a:solidFill>
            <a:ln>
              <a:solidFill>
                <a:schemeClr val="accent1">
                  <a:shade val="15000"/>
                  <a:alpha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ECC369E-2FB4-1E5A-ECBA-E173590A581E}"/>
                </a:ext>
              </a:extLst>
            </p:cNvPr>
            <p:cNvSpPr/>
            <p:nvPr/>
          </p:nvSpPr>
          <p:spPr>
            <a:xfrm>
              <a:off x="7203429" y="5426078"/>
              <a:ext cx="980418" cy="587366"/>
            </a:xfrm>
            <a:prstGeom prst="rect">
              <a:avLst/>
            </a:prstGeom>
            <a:solidFill>
              <a:schemeClr val="accent1">
                <a:alpha val="32000"/>
              </a:schemeClr>
            </a:solidFill>
            <a:ln>
              <a:solidFill>
                <a:schemeClr val="accent1">
                  <a:shade val="15000"/>
                  <a:alpha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
              <a:extLst>
                <a:ext uri="{FF2B5EF4-FFF2-40B4-BE49-F238E27FC236}">
                  <a16:creationId xmlns:a16="http://schemas.microsoft.com/office/drawing/2014/main" id="{D24EC825-C132-9F14-55A8-01D7A1BF1DFC}"/>
                </a:ext>
              </a:extLst>
            </p:cNvPr>
            <p:cNvSpPr txBox="1">
              <a:spLocks/>
            </p:cNvSpPr>
            <p:nvPr/>
          </p:nvSpPr>
          <p:spPr>
            <a:xfrm>
              <a:off x="9553294" y="4498932"/>
              <a:ext cx="1983470" cy="631868"/>
            </a:xfrm>
            <a:prstGeom prst="rect">
              <a:avLst/>
            </a:prstGeom>
            <a:solidFill>
              <a:schemeClr val="bg1"/>
            </a:solidFill>
            <a:ln w="3175">
              <a:solidFill>
                <a:schemeClr val="accent1">
                  <a:shade val="1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Minimum A</a:t>
              </a:r>
              <a:r>
                <a:rPr lang="en-US" sz="1800" dirty="0">
                  <a:solidFill>
                    <a:srgbClr val="004572"/>
                  </a:solidFill>
                </a:rPr>
                <a:t>bove</a:t>
              </a:r>
              <a:r>
                <a:rPr lang="en-US" sz="1800" dirty="0"/>
                <a:t> 4x PA-IC</a:t>
              </a:r>
              <a:r>
                <a:rPr lang="en-US" sz="1800" baseline="-25000" dirty="0"/>
                <a:t>90</a:t>
              </a:r>
              <a:endParaRPr lang="en-US" sz="1800" dirty="0"/>
            </a:p>
          </p:txBody>
        </p:sp>
      </p:grpSp>
      <p:grpSp>
        <p:nvGrpSpPr>
          <p:cNvPr id="21" name="Group 20">
            <a:extLst>
              <a:ext uri="{FF2B5EF4-FFF2-40B4-BE49-F238E27FC236}">
                <a16:creationId xmlns:a16="http://schemas.microsoft.com/office/drawing/2014/main" id="{2FF428D5-91F8-F156-106F-BE650905EE41}"/>
              </a:ext>
            </a:extLst>
          </p:cNvPr>
          <p:cNvGrpSpPr/>
          <p:nvPr/>
        </p:nvGrpSpPr>
        <p:grpSpPr>
          <a:xfrm>
            <a:off x="3558613" y="1800874"/>
            <a:ext cx="4147768" cy="739153"/>
            <a:chOff x="3558613" y="1800874"/>
            <a:chExt cx="4147768" cy="739153"/>
          </a:xfrm>
        </p:grpSpPr>
        <p:sp>
          <p:nvSpPr>
            <p:cNvPr id="5" name="Rectangle 4">
              <a:extLst>
                <a:ext uri="{FF2B5EF4-FFF2-40B4-BE49-F238E27FC236}">
                  <a16:creationId xmlns:a16="http://schemas.microsoft.com/office/drawing/2014/main" id="{0EA5652C-9A31-2E14-E412-7AB3597E483F}"/>
                </a:ext>
              </a:extLst>
            </p:cNvPr>
            <p:cNvSpPr/>
            <p:nvPr/>
          </p:nvSpPr>
          <p:spPr>
            <a:xfrm>
              <a:off x="3558613" y="2393752"/>
              <a:ext cx="984525" cy="146275"/>
            </a:xfrm>
            <a:prstGeom prst="rect">
              <a:avLst/>
            </a:prstGeom>
            <a:solidFill>
              <a:srgbClr val="FF0000">
                <a:alpha val="32000"/>
              </a:srgbClr>
            </a:solidFill>
            <a:ln>
              <a:solidFill>
                <a:schemeClr val="accent1">
                  <a:shade val="15000"/>
                  <a:alpha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
              <a:extLst>
                <a:ext uri="{FF2B5EF4-FFF2-40B4-BE49-F238E27FC236}">
                  <a16:creationId xmlns:a16="http://schemas.microsoft.com/office/drawing/2014/main" id="{5B2B1B36-097F-3BA0-D9AA-D5B3B2395154}"/>
                </a:ext>
              </a:extLst>
            </p:cNvPr>
            <p:cNvSpPr txBox="1">
              <a:spLocks/>
            </p:cNvSpPr>
            <p:nvPr/>
          </p:nvSpPr>
          <p:spPr>
            <a:xfrm>
              <a:off x="5722911" y="1800874"/>
              <a:ext cx="1983470" cy="592878"/>
            </a:xfrm>
            <a:prstGeom prst="rect">
              <a:avLst/>
            </a:prstGeom>
            <a:solidFill>
              <a:schemeClr val="bg1"/>
            </a:solidFill>
            <a:ln w="3175">
              <a:solidFill>
                <a:schemeClr val="accent1">
                  <a:shade val="1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Minimum Below 1x PA-IC</a:t>
              </a:r>
              <a:r>
                <a:rPr lang="en-US" sz="1800" baseline="-25000" dirty="0"/>
                <a:t>90</a:t>
              </a:r>
              <a:endParaRPr lang="en-US" sz="1800" dirty="0"/>
            </a:p>
          </p:txBody>
        </p:sp>
      </p:grpSp>
      <p:cxnSp>
        <p:nvCxnSpPr>
          <p:cNvPr id="14" name="Straight Arrow Connector 13">
            <a:extLst>
              <a:ext uri="{FF2B5EF4-FFF2-40B4-BE49-F238E27FC236}">
                <a16:creationId xmlns:a16="http://schemas.microsoft.com/office/drawing/2014/main" id="{6B996163-B19B-1416-D5CF-D80E86DF54BA}"/>
              </a:ext>
            </a:extLst>
          </p:cNvPr>
          <p:cNvCxnSpPr>
            <a:cxnSpLocks/>
          </p:cNvCxnSpPr>
          <p:nvPr/>
        </p:nvCxnSpPr>
        <p:spPr>
          <a:xfrm>
            <a:off x="7145584" y="3582802"/>
            <a:ext cx="9443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BBD1701-55C9-C898-A3EB-405AB6DBEFC1}"/>
              </a:ext>
            </a:extLst>
          </p:cNvPr>
          <p:cNvCxnSpPr>
            <a:cxnSpLocks/>
          </p:cNvCxnSpPr>
          <p:nvPr/>
        </p:nvCxnSpPr>
        <p:spPr>
          <a:xfrm>
            <a:off x="3581400" y="3582802"/>
            <a:ext cx="93912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94A1B07-C1B2-61C9-35CF-1E3E661E4D0B}"/>
              </a:ext>
            </a:extLst>
          </p:cNvPr>
          <p:cNvCxnSpPr>
            <a:cxnSpLocks/>
          </p:cNvCxnSpPr>
          <p:nvPr/>
        </p:nvCxnSpPr>
        <p:spPr>
          <a:xfrm>
            <a:off x="3589510" y="5519235"/>
            <a:ext cx="93101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9D82B9E-1BE5-C219-8AB3-2E41B88F5F09}"/>
              </a:ext>
            </a:extLst>
          </p:cNvPr>
          <p:cNvCxnSpPr>
            <a:cxnSpLocks/>
          </p:cNvCxnSpPr>
          <p:nvPr/>
        </p:nvCxnSpPr>
        <p:spPr>
          <a:xfrm>
            <a:off x="7169150" y="5519235"/>
            <a:ext cx="89535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11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PTN 2023">
      <a:dk1>
        <a:srgbClr val="000000"/>
      </a:dk1>
      <a:lt1>
        <a:srgbClr val="FFFFFF"/>
      </a:lt1>
      <a:dk2>
        <a:srgbClr val="004572"/>
      </a:dk2>
      <a:lt2>
        <a:srgbClr val="9ED5DE"/>
      </a:lt2>
      <a:accent1>
        <a:srgbClr val="0A95A9"/>
      </a:accent1>
      <a:accent2>
        <a:srgbClr val="87B549"/>
      </a:accent2>
      <a:accent3>
        <a:srgbClr val="F5BE1A"/>
      </a:accent3>
      <a:accent4>
        <a:srgbClr val="1864A9"/>
      </a:accent4>
      <a:accent5>
        <a:srgbClr val="6B57B5"/>
      </a:accent5>
      <a:accent6>
        <a:srgbClr val="995CB5"/>
      </a:accent6>
      <a:hlink>
        <a:srgbClr val="2978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ee2f8f-5da9-44ce-9e61-a5020248f09d" xsi:nil="true"/>
    <lcf76f155ced4ddcb4097134ff3c332f xmlns="3a3057b5-3eae-4492-a803-6097829c1e98">
      <Terms xmlns="http://schemas.microsoft.com/office/infopath/2007/PartnerControls"/>
    </lcf76f155ced4ddcb4097134ff3c332f>
    <SharedWithUsers xmlns="d9ee2f8f-5da9-44ce-9e61-a5020248f09d">
      <UserInfo>
        <DisplayName/>
        <AccountId xsi:nil="true"/>
        <AccountType/>
      </UserInfo>
    </SharedWithUsers>
    <MediaLengthInSeconds xmlns="3a3057b5-3eae-4492-a803-6097829c1e9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60DDEF0AEFCA49A7A21A2562E92CC7" ma:contentTypeVersion="18" ma:contentTypeDescription="Create a new document." ma:contentTypeScope="" ma:versionID="aa647cbaff6cf9bd8bb4915b836d9b24">
  <xsd:schema xmlns:xsd="http://www.w3.org/2001/XMLSchema" xmlns:xs="http://www.w3.org/2001/XMLSchema" xmlns:p="http://schemas.microsoft.com/office/2006/metadata/properties" xmlns:ns2="3a3057b5-3eae-4492-a803-6097829c1e98" xmlns:ns3="d9ee2f8f-5da9-44ce-9e61-a5020248f09d" targetNamespace="http://schemas.microsoft.com/office/2006/metadata/properties" ma:root="true" ma:fieldsID="c986145001e91f9ab56537b6dc087ba8" ns2:_="" ns3:_="">
    <xsd:import namespace="3a3057b5-3eae-4492-a803-6097829c1e98"/>
    <xsd:import namespace="d9ee2f8f-5da9-44ce-9e61-a5020248f0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3057b5-3eae-4492-a803-6097829c1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ee2f8f-5da9-44ce-9e61-a5020248f09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ebac3e7-941b-430f-8030-ef5e3cf2663e}" ma:internalName="TaxCatchAll" ma:showField="CatchAllData" ma:web="d9ee2f8f-5da9-44ce-9e61-a5020248f0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400A05-5ABD-427C-AB0B-54A9CDB9D097}">
  <ds:schemaRefs>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elements/1.1/"/>
    <ds:schemaRef ds:uri="d9ee2f8f-5da9-44ce-9e61-a5020248f09d"/>
    <ds:schemaRef ds:uri="3a3057b5-3eae-4492-a803-6097829c1e98"/>
    <ds:schemaRef ds:uri="http://purl.org/dc/dcmitype/"/>
  </ds:schemaRefs>
</ds:datastoreItem>
</file>

<file path=customXml/itemProps2.xml><?xml version="1.0" encoding="utf-8"?>
<ds:datastoreItem xmlns:ds="http://schemas.openxmlformats.org/officeDocument/2006/customXml" ds:itemID="{47E4180F-9BCC-44F7-AFFB-C97F2FFDE7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3057b5-3eae-4492-a803-6097829c1e98"/>
    <ds:schemaRef ds:uri="d9ee2f8f-5da9-44ce-9e61-a5020248f0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3B61F3-241A-44DB-A0E6-3821B56880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19651</TotalTime>
  <Words>772</Words>
  <Application>Microsoft Macintosh PowerPoint</Application>
  <PresentationFormat>Widescreen</PresentationFormat>
  <Paragraphs>111</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Arial Black</vt:lpstr>
      <vt:lpstr>Calibri</vt:lpstr>
      <vt:lpstr>Office Theme</vt:lpstr>
      <vt:lpstr>Estimation of prevention-effective CAB-LA concentrations among MSM/TGW in HPTN 083</vt:lpstr>
      <vt:lpstr>Financial Disclosures</vt:lpstr>
      <vt:lpstr>Introduction</vt:lpstr>
      <vt:lpstr>Objective</vt:lpstr>
      <vt:lpstr>Example / Challenges</vt:lpstr>
      <vt:lpstr>Nested Case-Control Design</vt:lpstr>
      <vt:lpstr>PK Assessment / Categorization</vt:lpstr>
      <vt:lpstr>CAB Exposure Categories</vt:lpstr>
      <vt:lpstr>Example Case-Control Set</vt:lpstr>
      <vt:lpstr>Results</vt:lpstr>
      <vt:lpstr>Conclusions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Sam Alvarado</dc:creator>
  <cp:lastModifiedBy>Leah Pinault</cp:lastModifiedBy>
  <cp:revision>125</cp:revision>
  <dcterms:created xsi:type="dcterms:W3CDTF">2021-11-23T16:19:24Z</dcterms:created>
  <dcterms:modified xsi:type="dcterms:W3CDTF">2025-03-24T22:45:48Z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0x0101002B60DDEF0AEFCA49A7A21A2562E92CC7</vt:lpwstr>
  </property>
  <property fmtid="{D5CDD505-2E9C-101B-9397-08002B2CF9AE}" pid="3" name="Order">
    <vt:r8>131300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