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4"/>
  </p:sldMasterIdLst>
  <p:notesMasterIdLst>
    <p:notesMasterId r:id="rId17"/>
  </p:notesMasterIdLst>
  <p:sldIdLst>
    <p:sldId id="292" r:id="rId5"/>
    <p:sldId id="276" r:id="rId6"/>
    <p:sldId id="297" r:id="rId7"/>
    <p:sldId id="299" r:id="rId8"/>
    <p:sldId id="277" r:id="rId9"/>
    <p:sldId id="300" r:id="rId10"/>
    <p:sldId id="272" r:id="rId11"/>
    <p:sldId id="295" r:id="rId12"/>
    <p:sldId id="283" r:id="rId13"/>
    <p:sldId id="285" r:id="rId14"/>
    <p:sldId id="298" r:id="rId15"/>
    <p:sldId id="29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 userDrawn="1">
          <p15:clr>
            <a:srgbClr val="A4A3A4"/>
          </p15:clr>
        </p15:guide>
        <p15:guide id="2" pos="374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Smith" initials="LS" lastIdx="3" clrIdx="0">
    <p:extLst>
      <p:ext uri="{19B8F6BF-5375-455C-9EA6-DF929625EA0E}">
        <p15:presenceInfo xmlns:p15="http://schemas.microsoft.com/office/powerpoint/2012/main" userId="S-1-5-21-3003367119-45151493-406046460-412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CEF2"/>
    <a:srgbClr val="D8F3FC"/>
    <a:srgbClr val="129BCC"/>
    <a:srgbClr val="0D7294"/>
    <a:srgbClr val="0E99C0"/>
    <a:srgbClr val="1E344B"/>
    <a:srgbClr val="0099C0"/>
    <a:srgbClr val="A5B324"/>
    <a:srgbClr val="1C2947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 autoAdjust="0"/>
    <p:restoredTop sz="76044" autoAdjust="0"/>
  </p:normalViewPr>
  <p:slideViewPr>
    <p:cSldViewPr snapToGrid="0">
      <p:cViewPr varScale="1">
        <p:scale>
          <a:sx n="79" d="100"/>
          <a:sy n="79" d="100"/>
        </p:scale>
        <p:origin x="960" y="90"/>
      </p:cViewPr>
      <p:guideLst>
        <p:guide orient="horz" pos="864"/>
        <p:guide pos="37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Sample</a:t>
            </a:r>
          </a:p>
        </c:rich>
      </c:tx>
      <c:layout>
        <c:manualLayout>
          <c:xMode val="edge"/>
          <c:yMode val="edge"/>
          <c:x val="0.41371473097112899"/>
          <c:y val="1.2500000000000001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0E99C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8FFB-4DF8-BC0B-2B06D850EFEF}"/>
              </c:ext>
            </c:extLst>
          </c:dPt>
          <c:dPt>
            <c:idx val="1"/>
            <c:bubble3D val="0"/>
            <c:spPr>
              <a:solidFill>
                <a:srgbClr val="A5B324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8FFB-4DF8-BC0B-2B06D850EFEF}"/>
              </c:ext>
            </c:extLst>
          </c:dPt>
          <c:dPt>
            <c:idx val="2"/>
            <c:bubble3D val="0"/>
            <c:spPr>
              <a:solidFill>
                <a:srgbClr val="1C2947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8FFB-4DF8-BC0B-2B06D850EFEF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8FFB-4DF8-BC0B-2B06D850EFE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FFB-4DF8-BC0B-2B06D850EF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7647719816272998"/>
          <c:y val="0.15302878937007899"/>
          <c:w val="0.17143946850393699"/>
          <c:h val="0.346816929133857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9-01T10:57:49.036" idx="3">
    <p:pos x="5053" y="2926"/>
    <p:text>This sentence is really only needed on posters, but OK to include in presentations if necessary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C075D-6F64-498C-958F-E063DBF02767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DA321-7DDB-4A99-BDD8-E93BC368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5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DA321-7DDB-4A99-BDD8-E93BC36892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30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Leadership and Operations Center (LOC):</a:t>
            </a:r>
          </a:p>
          <a:p>
            <a:r>
              <a:rPr lang="en-US" dirty="0"/>
              <a:t>Grant #: UM1AI068619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Laboratory (LC): </a:t>
            </a:r>
          </a:p>
          <a:p>
            <a:r>
              <a:rPr lang="en-US" dirty="0"/>
              <a:t>Grant #:  UM1AI 068613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Statistical and Data Management Center (SDMC):</a:t>
            </a:r>
          </a:p>
          <a:p>
            <a:r>
              <a:rPr lang="en-US" dirty="0"/>
              <a:t>Grant #:  UM1AI 068617</a:t>
            </a:r>
          </a:p>
          <a:p>
            <a:endParaRPr lang="en-US" dirty="0"/>
          </a:p>
          <a:p>
            <a:r>
              <a:rPr lang="en-US" dirty="0"/>
              <a:t>Please remove any award number not applicable to presented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DA321-7DDB-4A99-BDD8-E93BC36892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40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hptn_ppt_gradient-mediumblue_v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71600"/>
            <a:ext cx="12192000" cy="5486400"/>
          </a:xfrm>
          <a:prstGeom prst="rect">
            <a:avLst/>
          </a:prstGeom>
          <a:solidFill>
            <a:srgbClr val="0D7294"/>
          </a:solidFill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070100"/>
            <a:ext cx="10972800" cy="16764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4500" b="1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Compelling Presentation Title Goes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3873500"/>
            <a:ext cx="9279467" cy="698500"/>
          </a:xfrm>
        </p:spPr>
        <p:txBody>
          <a:bodyPr/>
          <a:lstStyle>
            <a:lvl1pPr marL="0" indent="0" algn="ctr">
              <a:buNone/>
              <a:defRPr b="1" baseline="0"/>
            </a:lvl1pPr>
          </a:lstStyle>
          <a:p>
            <a:pPr lvl="0"/>
            <a:r>
              <a:rPr lang="en-US" dirty="0"/>
              <a:t>Subtitle or HPTN XXX study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1244600" y="5067300"/>
            <a:ext cx="9431867" cy="1397000"/>
          </a:xfr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 dirty="0"/>
              <a:t>First and Last Name, PhD, MD</a:t>
            </a:r>
            <a:br>
              <a:rPr lang="en-US" dirty="0"/>
            </a:br>
            <a:r>
              <a:rPr lang="en-US" dirty="0"/>
              <a:t>Institution</a:t>
            </a:r>
            <a:br>
              <a:rPr lang="en-US" dirty="0"/>
            </a:br>
            <a:r>
              <a:rPr lang="en-US" dirty="0"/>
              <a:t>City/State, Country</a:t>
            </a:r>
            <a:br>
              <a:rPr lang="en-US" dirty="0"/>
            </a:br>
            <a:r>
              <a:rPr lang="en-US" dirty="0"/>
              <a:t>Date</a:t>
            </a:r>
          </a:p>
          <a:p>
            <a:pPr lvl="0"/>
            <a:endParaRPr lang="en-US" dirty="0"/>
          </a:p>
        </p:txBody>
      </p:sp>
      <p:pic>
        <p:nvPicPr>
          <p:cNvPr id="11" name="Picture 10" descr="navyHPTNPPT headere_purple only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234" y="0"/>
            <a:ext cx="9104766" cy="1371600"/>
          </a:xfrm>
          <a:prstGeom prst="rect">
            <a:avLst/>
          </a:prstGeom>
        </p:spPr>
      </p:pic>
      <p:pic>
        <p:nvPicPr>
          <p:cNvPr id="12" name="Picture 11" descr="navy-background_larg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87232" cy="1371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-Acknowledg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 userDrawn="1"/>
        </p:nvSpPr>
        <p:spPr>
          <a:xfrm>
            <a:off x="1646767" y="1584326"/>
            <a:ext cx="9105900" cy="346392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820656" y="1542522"/>
            <a:ext cx="87581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0E99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  <a:endParaRPr lang="en-US" sz="2800" b="1" baseline="0" dirty="0">
              <a:solidFill>
                <a:srgbClr val="0E99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458383" y="2606200"/>
            <a:ext cx="9482667" cy="2133600"/>
          </a:xfrm>
        </p:spPr>
        <p:txBody>
          <a:bodyPr/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en-US" dirty="0"/>
              <a:t>The HPTN ### Study Team acknowledges</a:t>
            </a:r>
            <a:br>
              <a:rPr lang="en-US" dirty="0"/>
            </a:br>
            <a:r>
              <a:rPr lang="en-US" dirty="0"/>
              <a:t>(Click to add other partners/funders etc. </a:t>
            </a:r>
            <a:br>
              <a:rPr lang="en-US" dirty="0"/>
            </a:br>
            <a:r>
              <a:rPr lang="en-US" dirty="0"/>
              <a:t>DO NOT use logos and DO make this your last slide.)</a:t>
            </a:r>
          </a:p>
        </p:txBody>
      </p:sp>
      <p:pic>
        <p:nvPicPr>
          <p:cNvPr id="7" name="Picture 6" descr="navyHPTNPPT headere_purple only.png">
            <a:extLst>
              <a:ext uri="{FF2B5EF4-FFF2-40B4-BE49-F238E27FC236}">
                <a16:creationId xmlns:a16="http://schemas.microsoft.com/office/drawing/2014/main" id="{6CA19B30-F1CD-43C4-B65E-EC61FACD2E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1043869"/>
          </a:xfrm>
          <a:prstGeom prst="rect">
            <a:avLst/>
          </a:prstGeom>
        </p:spPr>
      </p:pic>
      <p:pic>
        <p:nvPicPr>
          <p:cNvPr id="9" name="Picture 8" descr="navy-background.png">
            <a:extLst>
              <a:ext uri="{FF2B5EF4-FFF2-40B4-BE49-F238E27FC236}">
                <a16:creationId xmlns:a16="http://schemas.microsoft.com/office/drawing/2014/main" id="{F011DCD5-5D23-4623-B24E-E59C76801DA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84" y="-1"/>
            <a:ext cx="2107091" cy="104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60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/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00" y="2133600"/>
            <a:ext cx="9855200" cy="3962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 marL="1828800" indent="0">
              <a:buFont typeface="Arial" pitchFamily="34" charset="0"/>
              <a:buNone/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text and use Arial font</a:t>
            </a:r>
          </a:p>
          <a:p>
            <a:pPr lvl="1"/>
            <a:r>
              <a:rPr lang="en-US" dirty="0"/>
              <a:t>Tips</a:t>
            </a:r>
          </a:p>
          <a:p>
            <a:pPr lvl="2"/>
            <a:r>
              <a:rPr lang="en-US" dirty="0"/>
              <a:t>Proofread for spelling and grammar</a:t>
            </a:r>
          </a:p>
          <a:p>
            <a:pPr lvl="2"/>
            <a:r>
              <a:rPr lang="en-US" dirty="0"/>
              <a:t>Keep it simple</a:t>
            </a:r>
          </a:p>
          <a:p>
            <a:pPr lvl="2"/>
            <a:r>
              <a:rPr lang="en-US" dirty="0"/>
              <a:t>Avoid reading from your slides</a:t>
            </a:r>
          </a:p>
          <a:p>
            <a:pPr lvl="2"/>
            <a:r>
              <a:rPr lang="en-US" dirty="0"/>
              <a:t>Use visuals. Don’t just tell them. Show them too.</a:t>
            </a:r>
          </a:p>
          <a:p>
            <a:pPr lvl="2"/>
            <a:r>
              <a:rPr lang="en-US" dirty="0"/>
              <a:t>Please do not cover up the top blue banner with the HPTN logo</a:t>
            </a:r>
          </a:p>
          <a:p>
            <a:pPr lvl="2"/>
            <a:r>
              <a:rPr lang="en-US" dirty="0"/>
              <a:t>Remember: LESS IS ALWAYS MORE</a:t>
            </a:r>
          </a:p>
          <a:p>
            <a:pPr lvl="2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17600" y="960438"/>
            <a:ext cx="9956800" cy="944562"/>
          </a:xfrm>
        </p:spPr>
        <p:txBody>
          <a:bodyPr/>
          <a:lstStyle>
            <a:lvl1pPr>
              <a:defRPr>
                <a:solidFill>
                  <a:srgbClr val="0E99C0"/>
                </a:solidFill>
              </a:defRPr>
            </a:lvl1pPr>
          </a:lstStyle>
          <a:p>
            <a:r>
              <a:rPr lang="en-US" dirty="0"/>
              <a:t>Header</a:t>
            </a:r>
          </a:p>
        </p:txBody>
      </p:sp>
      <p:pic>
        <p:nvPicPr>
          <p:cNvPr id="9" name="Picture 8" descr="navyHPTNPPT headere_purple only.png">
            <a:extLst>
              <a:ext uri="{FF2B5EF4-FFF2-40B4-BE49-F238E27FC236}">
                <a16:creationId xmlns:a16="http://schemas.microsoft.com/office/drawing/2014/main" id="{572AD4F5-4385-4615-BEC1-CC3DC4DF78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1043869"/>
          </a:xfrm>
          <a:prstGeom prst="rect">
            <a:avLst/>
          </a:prstGeom>
        </p:spPr>
      </p:pic>
      <p:pic>
        <p:nvPicPr>
          <p:cNvPr id="11" name="Picture 10" descr="navy-background.png">
            <a:extLst>
              <a:ext uri="{FF2B5EF4-FFF2-40B4-BE49-F238E27FC236}">
                <a16:creationId xmlns:a16="http://schemas.microsoft.com/office/drawing/2014/main" id="{AD30F61A-279F-4F2D-AC70-3F022BACE4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84" y="-1"/>
            <a:ext cx="2107091" cy="104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60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 hasCustomPrompt="1"/>
          </p:nvPr>
        </p:nvSpPr>
        <p:spPr>
          <a:xfrm>
            <a:off x="1117600" y="960438"/>
            <a:ext cx="9956800" cy="944562"/>
          </a:xfrm>
        </p:spPr>
        <p:txBody>
          <a:bodyPr/>
          <a:lstStyle>
            <a:lvl1pPr>
              <a:defRPr>
                <a:solidFill>
                  <a:srgbClr val="0E99C0"/>
                </a:solidFill>
              </a:defRPr>
            </a:lvl1pPr>
          </a:lstStyle>
          <a:p>
            <a:r>
              <a:rPr lang="en-US" dirty="0"/>
              <a:t>Headings are Arial 36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86219" y="2120753"/>
            <a:ext cx="9983623" cy="461293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 baseline="0">
                <a:solidFill>
                  <a:srgbClr val="000000"/>
                </a:solidFill>
              </a:defRPr>
            </a:lvl4pPr>
            <a:lvl5pPr>
              <a:defRPr baseline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text/content</a:t>
            </a:r>
          </a:p>
          <a:p>
            <a:pPr lvl="1"/>
            <a:r>
              <a:rPr lang="en-US" dirty="0"/>
              <a:t>More Tips</a:t>
            </a:r>
          </a:p>
          <a:p>
            <a:pPr lvl="2"/>
            <a:r>
              <a:rPr lang="en-US" dirty="0"/>
              <a:t>Use bullets to keep your points concise</a:t>
            </a:r>
          </a:p>
          <a:p>
            <a:pPr lvl="3"/>
            <a:r>
              <a:rPr lang="en-US" dirty="0"/>
              <a:t>Don’t type up long paragraphs</a:t>
            </a:r>
          </a:p>
          <a:p>
            <a:pPr lvl="4"/>
            <a:r>
              <a:rPr lang="en-US" dirty="0"/>
              <a:t>Limit the number of slides</a:t>
            </a:r>
          </a:p>
          <a:p>
            <a:pPr lvl="4"/>
            <a:r>
              <a:rPr lang="en-US" dirty="0"/>
              <a:t>Speak clearly and slowly</a:t>
            </a:r>
          </a:p>
          <a:p>
            <a:pPr lvl="4"/>
            <a:r>
              <a:rPr lang="en-US" dirty="0"/>
              <a:t>Practice delivering your presentation</a:t>
            </a:r>
          </a:p>
          <a:p>
            <a:pPr lvl="4"/>
            <a:endParaRPr lang="en-US" dirty="0"/>
          </a:p>
          <a:p>
            <a:pPr lvl="4"/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" y="-1"/>
            <a:ext cx="12191999" cy="1043870"/>
            <a:chOff x="0" y="-1"/>
            <a:chExt cx="9143999" cy="1043870"/>
          </a:xfrm>
        </p:grpSpPr>
        <p:pic>
          <p:nvPicPr>
            <p:cNvPr id="8" name="Picture 7" descr="navyHPTNPPT headere_purple only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3999" cy="1043869"/>
            </a:xfrm>
            <a:prstGeom prst="rect">
              <a:avLst/>
            </a:prstGeom>
          </p:spPr>
        </p:pic>
        <p:pic>
          <p:nvPicPr>
            <p:cNvPr id="9" name="Picture 8" descr="navy-background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37" y="-1"/>
              <a:ext cx="1580318" cy="10438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830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12761" y="955524"/>
            <a:ext cx="9957080" cy="5778166"/>
          </a:xfrm>
        </p:spPr>
        <p:txBody>
          <a:bodyPr/>
          <a:lstStyle>
            <a:lvl1pPr>
              <a:defRPr baseline="0"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or visuals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navyHPTNPPT headere_purple only.png">
            <a:extLst>
              <a:ext uri="{FF2B5EF4-FFF2-40B4-BE49-F238E27FC236}">
                <a16:creationId xmlns:a16="http://schemas.microsoft.com/office/drawing/2014/main" id="{F5989BAB-748D-4E3B-B014-A4958512E7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1043869"/>
          </a:xfrm>
          <a:prstGeom prst="rect">
            <a:avLst/>
          </a:prstGeom>
        </p:spPr>
      </p:pic>
      <p:pic>
        <p:nvPicPr>
          <p:cNvPr id="7" name="Picture 6" descr="navy-background.png">
            <a:extLst>
              <a:ext uri="{FF2B5EF4-FFF2-40B4-BE49-F238E27FC236}">
                <a16:creationId xmlns:a16="http://schemas.microsoft.com/office/drawing/2014/main" id="{EFB0BE9A-1CC9-44A1-B122-C530B9A4DBF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84" y="-1"/>
            <a:ext cx="2107091" cy="104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1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eft l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283200" y="1371600"/>
            <a:ext cx="6299200" cy="472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8000" y="1371600"/>
            <a:ext cx="3657600" cy="3581400"/>
          </a:xfrm>
        </p:spPr>
        <p:txBody>
          <a:bodyPr anchor="t"/>
          <a:lstStyle>
            <a:lvl1pPr algn="r">
              <a:defRPr>
                <a:solidFill>
                  <a:srgbClr val="0E99C0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4676776" y="1371601"/>
            <a:ext cx="0" cy="5174057"/>
          </a:xfrm>
          <a:prstGeom prst="line">
            <a:avLst/>
          </a:prstGeom>
          <a:ln>
            <a:solidFill>
              <a:srgbClr val="0E99C0">
                <a:alpha val="4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navyHPTNPPT headere_purple only.png">
            <a:extLst>
              <a:ext uri="{FF2B5EF4-FFF2-40B4-BE49-F238E27FC236}">
                <a16:creationId xmlns:a16="http://schemas.microsoft.com/office/drawing/2014/main" id="{6812B3E2-6CC8-4262-BF07-96774B92BF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1043869"/>
          </a:xfrm>
          <a:prstGeom prst="rect">
            <a:avLst/>
          </a:prstGeom>
        </p:spPr>
      </p:pic>
      <p:pic>
        <p:nvPicPr>
          <p:cNvPr id="8" name="Picture 7" descr="navy-background.png">
            <a:extLst>
              <a:ext uri="{FF2B5EF4-FFF2-40B4-BE49-F238E27FC236}">
                <a16:creationId xmlns:a16="http://schemas.microsoft.com/office/drawing/2014/main" id="{E67FEBFA-AFD1-44EB-9AE8-85A5A0BB8D5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84" y="-1"/>
            <a:ext cx="2107091" cy="104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60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righ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/>
          </p:cNvCxnSpPr>
          <p:nvPr userDrawn="1"/>
        </p:nvCxnSpPr>
        <p:spPr>
          <a:xfrm>
            <a:off x="7292896" y="1371601"/>
            <a:ext cx="0" cy="5201218"/>
          </a:xfrm>
          <a:prstGeom prst="line">
            <a:avLst/>
          </a:prstGeom>
          <a:ln>
            <a:solidFill>
              <a:srgbClr val="0E99C0">
                <a:alpha val="4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97555" y="1364291"/>
            <a:ext cx="6299200" cy="4666642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7923003" y="1360122"/>
            <a:ext cx="3707319" cy="4642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0" indent="0" algn="ctr">
              <a:buFontTx/>
              <a:buNone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3"/>
            <a:endParaRPr lang="en-US" dirty="0"/>
          </a:p>
        </p:txBody>
      </p:sp>
      <p:pic>
        <p:nvPicPr>
          <p:cNvPr id="8" name="Picture 7" descr="navyHPTNPPT headere_purple only.png">
            <a:extLst>
              <a:ext uri="{FF2B5EF4-FFF2-40B4-BE49-F238E27FC236}">
                <a16:creationId xmlns:a16="http://schemas.microsoft.com/office/drawing/2014/main" id="{008ED7CA-33BA-4E32-8197-B1100D5C12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1043869"/>
          </a:xfrm>
          <a:prstGeom prst="rect">
            <a:avLst/>
          </a:prstGeom>
        </p:spPr>
      </p:pic>
      <p:pic>
        <p:nvPicPr>
          <p:cNvPr id="10" name="Picture 9" descr="navy-background.png">
            <a:extLst>
              <a:ext uri="{FF2B5EF4-FFF2-40B4-BE49-F238E27FC236}">
                <a16:creationId xmlns:a16="http://schemas.microsoft.com/office/drawing/2014/main" id="{425B76E7-DADB-4CE0-9FB1-EF89359CC9F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84" y="-1"/>
            <a:ext cx="2107091" cy="104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9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117600" y="960438"/>
            <a:ext cx="9956800" cy="944562"/>
          </a:xfrm>
        </p:spPr>
        <p:txBody>
          <a:bodyPr/>
          <a:lstStyle>
            <a:lvl1pPr>
              <a:defRPr>
                <a:solidFill>
                  <a:srgbClr val="0E99C0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1102193" y="2134158"/>
            <a:ext cx="455253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1086219" y="2773920"/>
            <a:ext cx="4568507" cy="3951288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1"/>
          </p:nvPr>
        </p:nvSpPr>
        <p:spPr>
          <a:xfrm>
            <a:off x="6528823" y="2118815"/>
            <a:ext cx="455253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2"/>
          </p:nvPr>
        </p:nvSpPr>
        <p:spPr>
          <a:xfrm>
            <a:off x="6517309" y="2758577"/>
            <a:ext cx="4568504" cy="3951288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3770956" y="4423049"/>
            <a:ext cx="4648200" cy="2117"/>
          </a:xfrm>
          <a:prstGeom prst="line">
            <a:avLst/>
          </a:prstGeom>
          <a:ln>
            <a:solidFill>
              <a:srgbClr val="0E99C0">
                <a:alpha val="4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avyHPTNPPT headere_purple only.png">
            <a:extLst>
              <a:ext uri="{FF2B5EF4-FFF2-40B4-BE49-F238E27FC236}">
                <a16:creationId xmlns:a16="http://schemas.microsoft.com/office/drawing/2014/main" id="{327B3351-E0D2-470D-8C3D-6B2F30AF0D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1043869"/>
          </a:xfrm>
          <a:prstGeom prst="rect">
            <a:avLst/>
          </a:prstGeom>
        </p:spPr>
      </p:pic>
      <p:pic>
        <p:nvPicPr>
          <p:cNvPr id="13" name="Picture 12" descr="navy-background.png">
            <a:extLst>
              <a:ext uri="{FF2B5EF4-FFF2-40B4-BE49-F238E27FC236}">
                <a16:creationId xmlns:a16="http://schemas.microsoft.com/office/drawing/2014/main" id="{D07FEAAB-F74C-4253-9706-32BA33A404A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84" y="-1"/>
            <a:ext cx="2107091" cy="104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1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7600" y="457200"/>
            <a:ext cx="9956800" cy="944562"/>
          </a:xfrm>
        </p:spPr>
        <p:txBody>
          <a:bodyPr>
            <a:normAutofit/>
          </a:bodyPr>
          <a:lstStyle>
            <a:lvl1pPr algn="ctr">
              <a:defRPr sz="2500" cap="all">
                <a:solidFill>
                  <a:srgbClr val="0E99C0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pic>
        <p:nvPicPr>
          <p:cNvPr id="3" name="Picture 2" descr="navyHPTNPPT headere_purple only.png">
            <a:extLst>
              <a:ext uri="{FF2B5EF4-FFF2-40B4-BE49-F238E27FC236}">
                <a16:creationId xmlns:a16="http://schemas.microsoft.com/office/drawing/2014/main" id="{285BDAFC-339B-4FE4-BF7E-3E199ADBE8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1043869"/>
          </a:xfrm>
          <a:prstGeom prst="rect">
            <a:avLst/>
          </a:prstGeom>
        </p:spPr>
      </p:pic>
      <p:pic>
        <p:nvPicPr>
          <p:cNvPr id="5" name="Picture 4" descr="navy-background.png">
            <a:extLst>
              <a:ext uri="{FF2B5EF4-FFF2-40B4-BE49-F238E27FC236}">
                <a16:creationId xmlns:a16="http://schemas.microsoft.com/office/drawing/2014/main" id="{EED92830-4B45-4000-B526-2FAEFF0E45F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84" y="-1"/>
            <a:ext cx="2107091" cy="104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60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w/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00" y="2133600"/>
            <a:ext cx="9855200" cy="3962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 marL="1828800" indent="0">
              <a:buFont typeface="Arial" pitchFamily="34" charset="0"/>
              <a:buNone/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What are the key takeaways</a:t>
            </a:r>
          </a:p>
          <a:p>
            <a:pPr lvl="1"/>
            <a:r>
              <a:rPr lang="en-US" dirty="0"/>
              <a:t>Include each point here</a:t>
            </a:r>
          </a:p>
          <a:p>
            <a:pPr lvl="1"/>
            <a:r>
              <a:rPr lang="en-US" dirty="0"/>
              <a:t>And here</a:t>
            </a:r>
          </a:p>
          <a:p>
            <a:pPr lvl="1"/>
            <a:r>
              <a:rPr lang="en-US" dirty="0"/>
              <a:t>And here</a:t>
            </a:r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17600" y="960438"/>
            <a:ext cx="9956800" cy="944562"/>
          </a:xfrm>
        </p:spPr>
        <p:txBody>
          <a:bodyPr/>
          <a:lstStyle>
            <a:lvl1pPr>
              <a:defRPr>
                <a:solidFill>
                  <a:srgbClr val="0E99C0"/>
                </a:solidFill>
              </a:defRPr>
            </a:lvl1pPr>
          </a:lstStyle>
          <a:p>
            <a:r>
              <a:rPr lang="en-US" dirty="0"/>
              <a:t>Summary</a:t>
            </a:r>
          </a:p>
        </p:txBody>
      </p:sp>
      <p:pic>
        <p:nvPicPr>
          <p:cNvPr id="6" name="Picture 5" descr="navyHPTNPPT headere_purple only.png">
            <a:extLst>
              <a:ext uri="{FF2B5EF4-FFF2-40B4-BE49-F238E27FC236}">
                <a16:creationId xmlns:a16="http://schemas.microsoft.com/office/drawing/2014/main" id="{A75B5158-D158-4D6C-A89F-21DD03C8F2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1043869"/>
          </a:xfrm>
          <a:prstGeom prst="rect">
            <a:avLst/>
          </a:prstGeom>
        </p:spPr>
      </p:pic>
      <p:pic>
        <p:nvPicPr>
          <p:cNvPr id="9" name="Picture 8" descr="navy-background.png">
            <a:extLst>
              <a:ext uri="{FF2B5EF4-FFF2-40B4-BE49-F238E27FC236}">
                <a16:creationId xmlns:a16="http://schemas.microsoft.com/office/drawing/2014/main" id="{1915537C-0072-45BA-AD19-9336775BBA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84" y="-1"/>
            <a:ext cx="2107091" cy="104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65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884238"/>
            <a:ext cx="109728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HPTN 2015 </a:t>
            </a:r>
            <a:r>
              <a:rPr lang="en-US" dirty="0" err="1"/>
              <a:t>Powerpoint</a:t>
            </a:r>
            <a:r>
              <a:rPr lang="en-US" dirty="0"/>
              <a:t> Template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600" y="2133600"/>
            <a:ext cx="109728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This template must be used for all presentations that pertain to HPTN studies.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836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70" r:id="rId2"/>
    <p:sldLayoutId id="2147483682" r:id="rId3"/>
    <p:sldLayoutId id="2147483681" r:id="rId4"/>
    <p:sldLayoutId id="2147483669" r:id="rId5"/>
    <p:sldLayoutId id="2147483684" r:id="rId6"/>
    <p:sldLayoutId id="2147483683" r:id="rId7"/>
    <p:sldLayoutId id="2147483671" r:id="rId8"/>
    <p:sldLayoutId id="2147483685" r:id="rId9"/>
    <p:sldLayoutId id="2147483680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baseline="0">
          <a:solidFill>
            <a:srgbClr val="0E99C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b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77492"/>
            <a:ext cx="10972800" cy="16764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20800" y="3580892"/>
            <a:ext cx="9279467" cy="6985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244600" y="4774692"/>
            <a:ext cx="9431867" cy="1397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92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761" y="1572768"/>
            <a:ext cx="9957080" cy="516092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342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36016" y="2365248"/>
            <a:ext cx="9855200" cy="3962400"/>
          </a:xfrm>
        </p:spPr>
        <p:txBody>
          <a:bodyPr/>
          <a:lstStyle/>
          <a:p>
            <a:pPr lvl="0"/>
            <a:r>
              <a:rPr lang="en-US" dirty="0"/>
              <a:t>What are the key takeaways</a:t>
            </a:r>
          </a:p>
          <a:p>
            <a:pPr lvl="1"/>
            <a:r>
              <a:rPr lang="en-US" dirty="0"/>
              <a:t>Summarize each point</a:t>
            </a:r>
          </a:p>
          <a:p>
            <a:pPr lvl="1"/>
            <a:r>
              <a:rPr lang="en-US" dirty="0"/>
              <a:t>Be concise</a:t>
            </a:r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4416" y="1179897"/>
            <a:ext cx="9956800" cy="944562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EF8ECF-CCC0-4ECF-941E-7516473C082E}"/>
              </a:ext>
            </a:extLst>
          </p:cNvPr>
          <p:cNvCxnSpPr>
            <a:cxnSpLocks/>
          </p:cNvCxnSpPr>
          <p:nvPr/>
        </p:nvCxnSpPr>
        <p:spPr>
          <a:xfrm>
            <a:off x="534416" y="2129029"/>
            <a:ext cx="10887456" cy="0"/>
          </a:xfrm>
          <a:prstGeom prst="line">
            <a:avLst/>
          </a:prstGeom>
          <a:ln>
            <a:solidFill>
              <a:srgbClr val="0E99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676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617787" y="2606200"/>
            <a:ext cx="7112000" cy="2989928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4900" dirty="0"/>
              <a:t>The HIV Prevention Trials Network is funded by the National Institute of Allergy and Infectious Diseases (UM1AI068619, UM1AI068613, UM1AI1068617), with co-funding from the National Institute of Mental Health, and the National Institute on Drug Abuse, all components of the U.S. National Institutes of Health. </a:t>
            </a:r>
            <a:r>
              <a:rPr lang="en-US" sz="4900" dirty="0">
                <a:solidFill>
                  <a:srgbClr val="FF0000"/>
                </a:solidFill>
              </a:rPr>
              <a:t>[Optional sentence: </a:t>
            </a:r>
            <a:r>
              <a:rPr lang="en-US" sz="4900" dirty="0"/>
              <a:t>The work presented here was funded by NIH grants UM1AI068619 (and UM1AI068613 or UM1AI1068617), </a:t>
            </a:r>
            <a:r>
              <a:rPr lang="en-US" sz="4900" dirty="0">
                <a:solidFill>
                  <a:srgbClr val="FF0000"/>
                </a:solidFill>
              </a:rPr>
              <a:t>as relevant]. </a:t>
            </a:r>
          </a:p>
          <a:p>
            <a:pPr>
              <a:lnSpc>
                <a:spcPct val="120000"/>
              </a:lnSpc>
            </a:pPr>
            <a:endParaRPr lang="en-US" sz="4900" dirty="0">
              <a:solidFill>
                <a:srgbClr val="0D7294"/>
              </a:solidFill>
              <a:highlight>
                <a:srgbClr val="FFFF00"/>
              </a:highlight>
            </a:endParaRPr>
          </a:p>
          <a:p>
            <a:pPr>
              <a:lnSpc>
                <a:spcPct val="120000"/>
              </a:lnSpc>
            </a:pPr>
            <a:r>
              <a:rPr lang="en-US" sz="4900" dirty="0">
                <a:highlight>
                  <a:srgbClr val="FFFF00"/>
                </a:highlight>
              </a:rPr>
              <a:t>The content is solely the responsibility of the authors and does not necessarily represent the official views of the National Institutes of Health.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402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83616" y="2346960"/>
            <a:ext cx="9855200" cy="3962400"/>
          </a:xfrm>
        </p:spPr>
        <p:txBody>
          <a:bodyPr/>
          <a:lstStyle/>
          <a:p>
            <a:r>
              <a:rPr lang="en-US" dirty="0"/>
              <a:t>Sample text for bullet</a:t>
            </a:r>
          </a:p>
          <a:p>
            <a:pPr lvl="1"/>
            <a:r>
              <a:rPr lang="en-US" dirty="0"/>
              <a:t>The secondary bullet looks like this</a:t>
            </a:r>
          </a:p>
          <a:p>
            <a:pPr lvl="1"/>
            <a:r>
              <a:rPr lang="en-US" dirty="0"/>
              <a:t>And there are a few more levels</a:t>
            </a:r>
          </a:p>
          <a:p>
            <a:r>
              <a:rPr lang="en-US" dirty="0"/>
              <a:t>And another bullet goes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2816" y="1184467"/>
            <a:ext cx="9956800" cy="944562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>
            <a:off x="534416" y="2129029"/>
            <a:ext cx="10887456" cy="0"/>
          </a:xfrm>
          <a:prstGeom prst="line">
            <a:avLst/>
          </a:prstGeom>
          <a:ln>
            <a:solidFill>
              <a:srgbClr val="0E99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6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424" y="1189038"/>
            <a:ext cx="9956800" cy="944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71424" y="2304288"/>
            <a:ext cx="9855200" cy="3962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 marL="1828800" indent="0">
              <a:buFont typeface="Arial" pitchFamily="34" charset="0"/>
              <a:buNone/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text and use Arial font</a:t>
            </a:r>
          </a:p>
          <a:p>
            <a:pPr lvl="1"/>
            <a:r>
              <a:rPr lang="en-US" dirty="0"/>
              <a:t>Tips</a:t>
            </a:r>
          </a:p>
          <a:p>
            <a:pPr lvl="2"/>
            <a:r>
              <a:rPr lang="en-US" dirty="0"/>
              <a:t>Proofread for spelling and grammar</a:t>
            </a:r>
          </a:p>
          <a:p>
            <a:pPr lvl="2"/>
            <a:r>
              <a:rPr lang="en-US" dirty="0"/>
              <a:t>Keep it simple</a:t>
            </a:r>
          </a:p>
          <a:p>
            <a:pPr lvl="2"/>
            <a:r>
              <a:rPr lang="en-US" dirty="0"/>
              <a:t>Avoid reading from your slides</a:t>
            </a:r>
          </a:p>
          <a:p>
            <a:pPr lvl="2"/>
            <a:r>
              <a:rPr lang="en-US" dirty="0"/>
              <a:t>Use visuals. Don’t just tell them. Show them too.</a:t>
            </a:r>
          </a:p>
          <a:p>
            <a:pPr lvl="2"/>
            <a:r>
              <a:rPr lang="en-US" dirty="0"/>
              <a:t>Please do not cover up the top blue banner or the HPTN logo</a:t>
            </a:r>
          </a:p>
          <a:p>
            <a:pPr lvl="2"/>
            <a:r>
              <a:rPr lang="en-US" dirty="0"/>
              <a:t>Remember: LESS IS ALWAYS MORE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754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06342EEF-953B-4C3C-BDE4-BCB39599A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24" y="1189038"/>
            <a:ext cx="9956800" cy="944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CAA0ADD-DA7D-4AC7-96E0-B9C314CA13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1424" y="2304288"/>
            <a:ext cx="9855200" cy="3962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 marL="1828800" indent="0">
              <a:buFont typeface="Arial" pitchFamily="34" charset="0"/>
              <a:buNone/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text and use Arial font</a:t>
            </a:r>
          </a:p>
          <a:p>
            <a:pPr lvl="1"/>
            <a:r>
              <a:rPr lang="en-US" dirty="0"/>
              <a:t>Tips</a:t>
            </a:r>
          </a:p>
          <a:p>
            <a:pPr lvl="2"/>
            <a:r>
              <a:rPr lang="en-US" dirty="0"/>
              <a:t>Proofread for spelling and grammar</a:t>
            </a:r>
          </a:p>
          <a:p>
            <a:pPr lvl="2"/>
            <a:r>
              <a:rPr lang="en-US" dirty="0"/>
              <a:t>Keep it simple</a:t>
            </a:r>
          </a:p>
          <a:p>
            <a:pPr lvl="2"/>
            <a:r>
              <a:rPr lang="en-US" dirty="0"/>
              <a:t>Avoid reading from your slides</a:t>
            </a:r>
          </a:p>
          <a:p>
            <a:pPr lvl="2"/>
            <a:r>
              <a:rPr lang="en-US" dirty="0"/>
              <a:t>Use visuals. Don’t just tell them. Show them too.</a:t>
            </a:r>
          </a:p>
          <a:p>
            <a:pPr lvl="2"/>
            <a:r>
              <a:rPr lang="en-US" dirty="0"/>
              <a:t>Please do not cover up the top blue banner or the HPTN logo</a:t>
            </a:r>
          </a:p>
          <a:p>
            <a:pPr lvl="2"/>
            <a:r>
              <a:rPr lang="en-US" dirty="0"/>
              <a:t>Remember: LESS IS ALWAYS MORE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01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1024" y="1225296"/>
            <a:ext cx="9956800" cy="944562"/>
          </a:xfrm>
        </p:spPr>
        <p:txBody>
          <a:bodyPr/>
          <a:lstStyle/>
          <a:p>
            <a:r>
              <a:rPr lang="en-US" dirty="0"/>
              <a:t>Sample graphic slide</a:t>
            </a:r>
            <a:br>
              <a:rPr lang="en-US" dirty="0"/>
            </a:br>
            <a:r>
              <a:rPr lang="en-US" dirty="0"/>
              <a:t>Don’t just tell them. Show them.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971786332"/>
              </p:ext>
            </p:extLst>
          </p:nvPr>
        </p:nvGraphicFramePr>
        <p:xfrm>
          <a:off x="3133344" y="250850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668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3216" y="1460240"/>
            <a:ext cx="9956800" cy="944562"/>
          </a:xfrm>
        </p:spPr>
        <p:txBody>
          <a:bodyPr/>
          <a:lstStyle/>
          <a:p>
            <a:r>
              <a:rPr lang="en-US" dirty="0"/>
              <a:t>Sample graphic slide</a:t>
            </a:r>
            <a:br>
              <a:rPr lang="en-US" dirty="0"/>
            </a:br>
            <a:r>
              <a:rPr lang="en-US" dirty="0"/>
              <a:t>Don’t just tell them. Show them.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7E30B4A-A526-4ED7-9826-AADA49C00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264388"/>
              </p:ext>
            </p:extLst>
          </p:nvPr>
        </p:nvGraphicFramePr>
        <p:xfrm>
          <a:off x="2097023" y="3546088"/>
          <a:ext cx="7949186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598">
                  <a:extLst>
                    <a:ext uri="{9D8B030D-6E8A-4147-A177-3AD203B41FA5}">
                      <a16:colId xmlns:a16="http://schemas.microsoft.com/office/drawing/2014/main" val="3289305124"/>
                    </a:ext>
                  </a:extLst>
                </a:gridCol>
                <a:gridCol w="1135598">
                  <a:extLst>
                    <a:ext uri="{9D8B030D-6E8A-4147-A177-3AD203B41FA5}">
                      <a16:colId xmlns:a16="http://schemas.microsoft.com/office/drawing/2014/main" val="631030106"/>
                    </a:ext>
                  </a:extLst>
                </a:gridCol>
                <a:gridCol w="1135598">
                  <a:extLst>
                    <a:ext uri="{9D8B030D-6E8A-4147-A177-3AD203B41FA5}">
                      <a16:colId xmlns:a16="http://schemas.microsoft.com/office/drawing/2014/main" val="3796012816"/>
                    </a:ext>
                  </a:extLst>
                </a:gridCol>
                <a:gridCol w="1135598">
                  <a:extLst>
                    <a:ext uri="{9D8B030D-6E8A-4147-A177-3AD203B41FA5}">
                      <a16:colId xmlns:a16="http://schemas.microsoft.com/office/drawing/2014/main" val="3377193963"/>
                    </a:ext>
                  </a:extLst>
                </a:gridCol>
                <a:gridCol w="1135598">
                  <a:extLst>
                    <a:ext uri="{9D8B030D-6E8A-4147-A177-3AD203B41FA5}">
                      <a16:colId xmlns:a16="http://schemas.microsoft.com/office/drawing/2014/main" val="1736111398"/>
                    </a:ext>
                  </a:extLst>
                </a:gridCol>
                <a:gridCol w="1135598">
                  <a:extLst>
                    <a:ext uri="{9D8B030D-6E8A-4147-A177-3AD203B41FA5}">
                      <a16:colId xmlns:a16="http://schemas.microsoft.com/office/drawing/2014/main" val="485221029"/>
                    </a:ext>
                  </a:extLst>
                </a:gridCol>
                <a:gridCol w="1135598">
                  <a:extLst>
                    <a:ext uri="{9D8B030D-6E8A-4147-A177-3AD203B41FA5}">
                      <a16:colId xmlns:a16="http://schemas.microsoft.com/office/drawing/2014/main" val="32957692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Heading 1</a:t>
                      </a:r>
                    </a:p>
                  </a:txBody>
                  <a:tcPr>
                    <a:solidFill>
                      <a:srgbClr val="0D72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Heading 2</a:t>
                      </a:r>
                    </a:p>
                  </a:txBody>
                  <a:tcPr>
                    <a:solidFill>
                      <a:srgbClr val="0D72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Heading 3</a:t>
                      </a:r>
                    </a:p>
                  </a:txBody>
                  <a:tcPr>
                    <a:solidFill>
                      <a:srgbClr val="0D72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Heading 4</a:t>
                      </a:r>
                    </a:p>
                  </a:txBody>
                  <a:tcPr>
                    <a:solidFill>
                      <a:srgbClr val="0D72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Heading 5</a:t>
                      </a:r>
                    </a:p>
                  </a:txBody>
                  <a:tcPr>
                    <a:solidFill>
                      <a:srgbClr val="0D72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Heading 6</a:t>
                      </a:r>
                    </a:p>
                  </a:txBody>
                  <a:tcPr>
                    <a:solidFill>
                      <a:srgbClr val="0D72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Heading 7</a:t>
                      </a:r>
                    </a:p>
                  </a:txBody>
                  <a:tcPr>
                    <a:solidFill>
                      <a:srgbClr val="0D72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056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6ACE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6ACE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6ACE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6ACE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6ACE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6ACE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ACE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292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8F3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8F3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8F3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8F3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8F3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8F3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8F3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796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6ACE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6ACE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6ACE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ACE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ACE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6ACE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ACE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644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8F3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8F3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8F3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8F3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8F3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8F3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8F3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045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6ACE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6ACE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6ACE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6ACE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6ACE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6ACE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ACE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207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8F3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8F3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8F3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8F3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8F3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8F3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8F3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8580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D8AE6C6-936C-4C00-8B41-4D16DD4E3DAA}"/>
              </a:ext>
            </a:extLst>
          </p:cNvPr>
          <p:cNvSpPr txBox="1"/>
          <p:nvPr/>
        </p:nvSpPr>
        <p:spPr>
          <a:xfrm>
            <a:off x="1962912" y="3133345"/>
            <a:ext cx="2426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E34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1.1</a:t>
            </a:r>
          </a:p>
        </p:txBody>
      </p:sp>
    </p:spTree>
    <p:extLst>
      <p:ext uri="{BB962C8B-B14F-4D97-AF65-F5344CB8AC3E}">
        <p14:creationId xmlns:p14="http://schemas.microsoft.com/office/powerpoint/2010/main" val="3277999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Sample text for bullet</a:t>
            </a:r>
          </a:p>
          <a:p>
            <a:pPr lvl="1"/>
            <a:r>
              <a:rPr lang="en-US" dirty="0"/>
              <a:t>The secondary bullet </a:t>
            </a:r>
            <a:br>
              <a:rPr lang="en-US" dirty="0"/>
            </a:br>
            <a:r>
              <a:rPr lang="en-US" dirty="0"/>
              <a:t>looks like this</a:t>
            </a:r>
          </a:p>
          <a:p>
            <a:pPr lvl="1"/>
            <a:r>
              <a:rPr lang="en-US" dirty="0"/>
              <a:t>And there are a few </a:t>
            </a:r>
            <a:br>
              <a:rPr lang="en-US" dirty="0"/>
            </a:br>
            <a:r>
              <a:rPr lang="en-US" dirty="0"/>
              <a:t>more levels</a:t>
            </a:r>
          </a:p>
          <a:p>
            <a:r>
              <a:rPr lang="en-US" dirty="0"/>
              <a:t>And another bullet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Style</a:t>
            </a:r>
          </a:p>
        </p:txBody>
      </p:sp>
    </p:spTree>
    <p:extLst>
      <p:ext uri="{BB962C8B-B14F-4D97-AF65-F5344CB8AC3E}">
        <p14:creationId xmlns:p14="http://schemas.microsoft.com/office/powerpoint/2010/main" val="153668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1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58608"/>
      </p:ext>
    </p:extLst>
  </p:cSld>
  <p:clrMapOvr>
    <a:masterClrMapping/>
  </p:clrMapOvr>
</p:sld>
</file>

<file path=ppt/theme/theme1.xml><?xml version="1.0" encoding="utf-8"?>
<a:theme xmlns:a="http://schemas.openxmlformats.org/drawingml/2006/main" name="HPTN 2015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0" indent="0" algn="ctr">
          <a:defRPr sz="3200" b="1" dirty="0" smtClean="0">
            <a:solidFill>
              <a:srgbClr val="1E344B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81742E1D2203488C94D2188C0EB810" ma:contentTypeVersion="9" ma:contentTypeDescription="Create a new document." ma:contentTypeScope="" ma:versionID="57ab8835304ad83245ddf89d058270c7">
  <xsd:schema xmlns:xsd="http://www.w3.org/2001/XMLSchema" xmlns:p="http://schemas.microsoft.com/office/2006/metadata/properties" xmlns:ns2="765c2d5f-25a3-4c08-9648-e4ec2e793894" targetNamespace="http://schemas.microsoft.com/office/2006/metadata/properties" ma:root="true" ma:fieldsID="23340b4be71d48a2395bfd767546f3df" ns2:_="">
    <xsd:import namespace="765c2d5f-25a3-4c08-9648-e4ec2e793894"/>
    <xsd:element name="properties">
      <xsd:complexType>
        <xsd:sequence>
          <xsd:element name="documentManagement">
            <xsd:complexType>
              <xsd:all>
                <xsd:element ref="ns2:Classification" minOccurs="0"/>
                <xsd:element ref="ns2:Project" minOccurs="0"/>
                <xsd:element ref="ns2:Target_x0020_Audience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65c2d5f-25a3-4c08-9648-e4ec2e793894" elementFormDefault="qualified">
    <xsd:import namespace="http://schemas.microsoft.com/office/2006/documentManagement/types"/>
    <xsd:element name="Classification" ma:index="8" nillable="true" ma:displayName="Classification" ma:description="Classification of document used for sorting &amp; filtering." ma:list="121f14cc-ad15-412c-bd3d-ca0153fe47ab" ma:internalName="Classification" ma:showField="Title" ma:web="7036b03e-3060-463f-b85f-c12fcf9ffdda">
      <xsd:simpleType>
        <xsd:restriction base="dms:Lookup"/>
      </xsd:simpleType>
    </xsd:element>
    <xsd:element name="Project" ma:index="9" nillable="true" ma:displayName="Project" ma:description="Projects to which this document applies." ma:list="e2e93df9-308f-4a06-b357-fd9db10fd272" ma:internalName="Project" ma:showField="Title" ma:web="7036b03e-3060-463f-b85f-c12fcf9ffd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rget_x0020_Audiences" ma:index="10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Classification xmlns="765c2d5f-25a3-4c08-9648-e4ec2e793894">14</Classification>
    <Target_x0020_Audiences xmlns="765c2d5f-25a3-4c08-9648-e4ec2e793894" xsi:nil="true"/>
    <Project xmlns="765c2d5f-25a3-4c08-9648-e4ec2e793894">
      <Value>1</Value>
    </Project>
  </documentManagement>
</p:properties>
</file>

<file path=customXml/itemProps1.xml><?xml version="1.0" encoding="utf-8"?>
<ds:datastoreItem xmlns:ds="http://schemas.openxmlformats.org/officeDocument/2006/customXml" ds:itemID="{2733B335-AAB7-45E5-90BE-A4D741F4FC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4404BC-333E-45AB-8063-C0BFE03FD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5c2d5f-25a3-4c08-9648-e4ec2e79389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F0AF842-1FDB-42A4-B109-23583849E2C5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765c2d5f-25a3-4c08-9648-e4ec2e79389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</TotalTime>
  <Words>317</Words>
  <Application>Microsoft Office PowerPoint</Application>
  <PresentationFormat>Widescreen</PresentationFormat>
  <Paragraphs>56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HPTN 2015 Template</vt:lpstr>
      <vt:lpstr>PowerPoint Presentation</vt:lpstr>
      <vt:lpstr>Introduction</vt:lpstr>
      <vt:lpstr>PowerPoint Presentation</vt:lpstr>
      <vt:lpstr>PowerPoint Presentation</vt:lpstr>
      <vt:lpstr>Sample graphic slide Don’t just tell them. Show them.</vt:lpstr>
      <vt:lpstr>Sample graphic slide Don’t just tell them. Show them.</vt:lpstr>
      <vt:lpstr>Sample Style</vt:lpstr>
      <vt:lpstr>PowerPoint Presentation</vt:lpstr>
      <vt:lpstr>PowerPoint Presentation</vt:lpstr>
      <vt:lpstr>PowerPoint Presentation</vt:lpstr>
      <vt:lpstr>Summary</vt:lpstr>
      <vt:lpstr>PowerPoint Presentation</vt:lpstr>
    </vt:vector>
  </TitlesOfParts>
  <Company>AED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Stefanie O'Brien</dc:creator>
  <cp:lastModifiedBy>Laura Smith</cp:lastModifiedBy>
  <cp:revision>109</cp:revision>
  <dcterms:created xsi:type="dcterms:W3CDTF">2012-05-02T13:21:13Z</dcterms:created>
  <dcterms:modified xsi:type="dcterms:W3CDTF">2017-11-22T20:10:11Z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0x010100C181742E1D2203488C94D2188C0EB810</vt:lpwstr>
  </property>
  <property fmtid="{D5CDD505-2E9C-101B-9397-08002B2CF9AE}" pid="3" name="_AdHocReviewCycleID">
    <vt:i4>-1687932081</vt:i4>
  </property>
  <property fmtid="{D5CDD505-2E9C-101B-9397-08002B2CF9AE}" pid="4" name="_NewReviewCycle">
    <vt:lpwstr/>
  </property>
  <property fmtid="{D5CDD505-2E9C-101B-9397-08002B2CF9AE}" pid="5" name="_EmailSubject">
    <vt:lpwstr>HPTN templates</vt:lpwstr>
  </property>
  <property fmtid="{D5CDD505-2E9C-101B-9397-08002B2CF9AE}" pid="6" name="_AuthorEmail">
    <vt:lpwstr>LaSmith@fhi360.org</vt:lpwstr>
  </property>
  <property fmtid="{D5CDD505-2E9C-101B-9397-08002B2CF9AE}" pid="7" name="_AuthorEmailDisplayName">
    <vt:lpwstr>Laura Smith</vt:lpwstr>
  </property>
  <property fmtid="{D5CDD505-2E9C-101B-9397-08002B2CF9AE}" pid="8" name="_PreviousAdHocReviewCycleID">
    <vt:i4>-834641377</vt:i4>
  </property>
</Properties>
</file>