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49377600" cy="32918400"/>
  <p:notesSz cx="6858000" cy="9144000"/>
  <p:defaultTextStyle>
    <a:defPPr>
      <a:defRPr lang="en-US"/>
    </a:defPPr>
    <a:lvl1pPr marL="0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1pPr>
    <a:lvl2pPr marL="2351213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2pPr>
    <a:lvl3pPr marL="4702425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3pPr>
    <a:lvl4pPr marL="7053638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4pPr>
    <a:lvl5pPr marL="9404850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5pPr>
    <a:lvl6pPr marL="11756065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6pPr>
    <a:lvl7pPr marL="14107277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7pPr>
    <a:lvl8pPr marL="16458490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8pPr>
    <a:lvl9pPr marL="18809703" algn="l" defTabSz="2351213" rtl="0" eaLnBrk="1" latinLnBrk="0" hangingPunct="1">
      <a:defRPr sz="93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orient="horz" pos="18391" userDrawn="1">
          <p15:clr>
            <a:srgbClr val="A4A3A4"/>
          </p15:clr>
        </p15:guide>
        <p15:guide id="3" orient="horz" pos="4498" userDrawn="1">
          <p15:clr>
            <a:srgbClr val="A4A3A4"/>
          </p15:clr>
        </p15:guide>
        <p15:guide id="4" orient="horz" pos="1810" userDrawn="1">
          <p15:clr>
            <a:srgbClr val="A4A3A4"/>
          </p15:clr>
        </p15:guide>
        <p15:guide id="5" orient="horz" pos="18761" userDrawn="1">
          <p15:clr>
            <a:srgbClr val="A4A3A4"/>
          </p15:clr>
        </p15:guide>
        <p15:guide id="6" pos="8304" userDrawn="1">
          <p15:clr>
            <a:srgbClr val="A4A3A4"/>
          </p15:clr>
        </p15:guide>
        <p15:guide id="7" pos="23448" userDrawn="1">
          <p15:clr>
            <a:srgbClr val="A4A3A4"/>
          </p15:clr>
        </p15:guide>
        <p15:guide id="8" pos="30384" userDrawn="1">
          <p15:clr>
            <a:srgbClr val="A4A3A4"/>
          </p15:clr>
        </p15:guide>
        <p15:guide id="9" pos="15864" userDrawn="1">
          <p15:clr>
            <a:srgbClr val="A4A3A4"/>
          </p15:clr>
        </p15:guide>
        <p15:guide id="10" pos="720" userDrawn="1">
          <p15:clr>
            <a:srgbClr val="A4A3A4"/>
          </p15:clr>
        </p15:guide>
        <p15:guide id="11" pos="7656" userDrawn="1">
          <p15:clr>
            <a:srgbClr val="A4A3A4"/>
          </p15:clr>
        </p15:guide>
        <p15:guide id="12" pos="15240" userDrawn="1">
          <p15:clr>
            <a:srgbClr val="A4A3A4"/>
          </p15:clr>
        </p15:guide>
        <p15:guide id="13" pos="22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7BE"/>
    <a:srgbClr val="B0D7E0"/>
    <a:srgbClr val="007D9D"/>
    <a:srgbClr val="17202C"/>
    <a:srgbClr val="00627A"/>
    <a:srgbClr val="C4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118" autoAdjust="0"/>
  </p:normalViewPr>
  <p:slideViewPr>
    <p:cSldViewPr snapToGrid="0" snapToObjects="1">
      <p:cViewPr varScale="1">
        <p:scale>
          <a:sx n="23" d="100"/>
          <a:sy n="23" d="100"/>
        </p:scale>
        <p:origin x="1236" y="30"/>
      </p:cViewPr>
      <p:guideLst>
        <p:guide orient="horz" pos="192"/>
        <p:guide orient="horz" pos="18391"/>
        <p:guide orient="horz" pos="4498"/>
        <p:guide orient="horz" pos="1810"/>
        <p:guide orient="horz" pos="18761"/>
        <p:guide pos="8304"/>
        <p:guide pos="23448"/>
        <p:guide pos="30384"/>
        <p:guide pos="15864"/>
        <p:guide pos="720"/>
        <p:guide pos="7656"/>
        <p:guide pos="15240"/>
        <p:guide pos="22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nequito:Desktop:*Kay%20Files%20Sorry%20Sad%20Face:HPTN%20Poster%20Templates:HPTN%20PowerPoint%20Templates%20v2:HPTN-Posters-Excel_Exampl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4327477111245"/>
          <c:y val="0.19467932975795246"/>
          <c:w val="0.53105784051483018"/>
          <c:h val="0.626363374925777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8CB94B"/>
              </a:solidFill>
            </c:spPr>
            <c:extLst>
              <c:ext xmlns:c16="http://schemas.microsoft.com/office/drawing/2014/chart" uri="{C3380CC4-5D6E-409C-BE32-E72D297353CC}">
                <c16:uniqueId val="{00000001-2085-4204-953C-71531E1A62A3}"/>
              </c:ext>
            </c:extLst>
          </c:dPt>
          <c:dPt>
            <c:idx val="1"/>
            <c:bubble3D val="0"/>
            <c:spPr>
              <a:solidFill>
                <a:srgbClr val="007D9D"/>
              </a:solidFill>
            </c:spPr>
            <c:extLst>
              <c:ext xmlns:c16="http://schemas.microsoft.com/office/drawing/2014/chart" uri="{C3380CC4-5D6E-409C-BE32-E72D297353CC}">
                <c16:uniqueId val="{00000003-2085-4204-953C-71531E1A62A3}"/>
              </c:ext>
            </c:extLst>
          </c:dPt>
          <c:dPt>
            <c:idx val="2"/>
            <c:bubble3D val="0"/>
            <c:spPr>
              <a:solidFill>
                <a:srgbClr val="73BED3"/>
              </a:solidFill>
            </c:spPr>
            <c:extLst>
              <c:ext xmlns:c16="http://schemas.microsoft.com/office/drawing/2014/chart" uri="{C3380CC4-5D6E-409C-BE32-E72D297353CC}">
                <c16:uniqueId val="{00000005-2085-4204-953C-71531E1A62A3}"/>
              </c:ext>
            </c:extLst>
          </c:dPt>
          <c:dPt>
            <c:idx val="3"/>
            <c:bubble3D val="0"/>
            <c:spPr>
              <a:solidFill>
                <a:srgbClr val="A7D6E3"/>
              </a:solidFill>
            </c:spPr>
            <c:extLst>
              <c:ext xmlns:c16="http://schemas.microsoft.com/office/drawing/2014/chart" uri="{C3380CC4-5D6E-409C-BE32-E72D297353CC}">
                <c16:uniqueId val="{00000007-2085-4204-953C-71531E1A62A3}"/>
              </c:ext>
            </c:extLst>
          </c:dPt>
          <c:dPt>
            <c:idx val="4"/>
            <c:bubble3D val="0"/>
            <c:spPr>
              <a:solidFill>
                <a:srgbClr val="D3EBF1"/>
              </a:solidFill>
            </c:spPr>
            <c:extLst>
              <c:ext xmlns:c16="http://schemas.microsoft.com/office/drawing/2014/chart" uri="{C3380CC4-5D6E-409C-BE32-E72D297353CC}">
                <c16:uniqueId val="{00000009-2085-4204-953C-71531E1A62A3}"/>
              </c:ext>
            </c:extLst>
          </c:dPt>
          <c:cat>
            <c:strRef>
              <c:f>Sheet1!$A$26:$E$26</c:f>
              <c:strCache>
                <c:ptCount val="5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Alcohol Users</c:v>
                </c:pt>
                <c:pt idx="4">
                  <c:v>Other Users</c:v>
                </c:pt>
              </c:strCache>
            </c:strRef>
          </c:cat>
          <c:val>
            <c:numRef>
              <c:f>Sheet1!$A$27:$E$27</c:f>
              <c:numCache>
                <c:formatCode>0%</c:formatCode>
                <c:ptCount val="5"/>
                <c:pt idx="0">
                  <c:v>0.2</c:v>
                </c:pt>
                <c:pt idx="1">
                  <c:v>0.5</c:v>
                </c:pt>
                <c:pt idx="2">
                  <c:v>0.1</c:v>
                </c:pt>
                <c:pt idx="3">
                  <c:v>0.15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85-4204-953C-71531E1A6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267070362198078"/>
          <c:y val="0.22404182554345689"/>
          <c:w val="0.32510155098440907"/>
          <c:h val="0.62356059179750944"/>
        </c:manualLayout>
      </c:layout>
      <c:overlay val="0"/>
      <c:txPr>
        <a:bodyPr/>
        <a:lstStyle/>
        <a:p>
          <a:pPr>
            <a:defRPr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ARM 1</c:v>
                </c:pt>
              </c:strCache>
            </c:strRef>
          </c:tx>
          <c:spPr>
            <a:solidFill>
              <a:srgbClr val="007D9D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0A-4498-8470-DB04B38E9A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ARM 2</c:v>
                </c:pt>
              </c:strCache>
            </c:strRef>
          </c:tx>
          <c:spPr>
            <a:solidFill>
              <a:srgbClr val="B0D7E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0A-4498-8470-DB04B38E9A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Femail</c:v>
                </c:pt>
                <c:pt idx="2">
                  <c:v>Unspecified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0A-4498-8470-DB04B38E9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201360"/>
        <c:axId val="228196264"/>
      </c:barChart>
      <c:catAx>
        <c:axId val="22820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8196264"/>
        <c:crosses val="autoZero"/>
        <c:auto val="1"/>
        <c:lblAlgn val="ctr"/>
        <c:lblOffset val="100"/>
        <c:noMultiLvlLbl val="0"/>
      </c:catAx>
      <c:valAx>
        <c:axId val="228196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820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401674762513554"/>
          <c:y val="0.4590431530462179"/>
          <c:w val="0.18107570268930503"/>
          <c:h val="0.30740654123620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Drug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Month 1</c:v>
                </c:pt>
                <c:pt idx="1">
                  <c:v>Month 6</c:v>
                </c:pt>
                <c:pt idx="2">
                  <c:v>Month 12</c:v>
                </c:pt>
                <c:pt idx="3">
                  <c:v>Month 18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D1-4F27-BC7F-F10D65824C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Drug 2</c:v>
                </c:pt>
              </c:strCache>
            </c:strRef>
          </c:tx>
          <c:spPr>
            <a:ln w="28575" cap="rnd">
              <a:solidFill>
                <a:srgbClr val="0D97B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Month 1</c:v>
                </c:pt>
                <c:pt idx="1">
                  <c:v>Month 6</c:v>
                </c:pt>
                <c:pt idx="2">
                  <c:v>Month 12</c:v>
                </c:pt>
                <c:pt idx="3">
                  <c:v>Month 18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D1-4F27-BC7F-F10D65824C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Drug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Month 1</c:v>
                </c:pt>
                <c:pt idx="1">
                  <c:v>Month 6</c:v>
                </c:pt>
                <c:pt idx="2">
                  <c:v>Month 12</c:v>
                </c:pt>
                <c:pt idx="3">
                  <c:v>Month 18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D1-4F27-BC7F-F10D65824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197048"/>
        <c:axId val="228197832"/>
      </c:lineChart>
      <c:catAx>
        <c:axId val="228197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8197832"/>
        <c:crosses val="autoZero"/>
        <c:auto val="1"/>
        <c:lblAlgn val="ctr"/>
        <c:lblOffset val="100"/>
        <c:noMultiLvlLbl val="0"/>
      </c:catAx>
      <c:valAx>
        <c:axId val="22819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197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794F3-5EDB-B048-965B-D82E0C45E4D7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98DED-9713-BA49-B958-19DC7B998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2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7A8D7-B360-B247-BB81-E552E8C1861D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2192C-2113-E443-97EA-A0152372E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6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1pPr>
    <a:lvl2pPr marL="2351213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2pPr>
    <a:lvl3pPr marL="4702425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3pPr>
    <a:lvl4pPr marL="7053638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4pPr>
    <a:lvl5pPr marL="9404850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5pPr>
    <a:lvl6pPr marL="11756065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6pPr>
    <a:lvl7pPr marL="14107277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7pPr>
    <a:lvl8pPr marL="16458490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8pPr>
    <a:lvl9pPr marL="18809703" algn="l" defTabSz="2351213" rtl="0" eaLnBrk="1" latinLnBrk="0" hangingPunct="1">
      <a:defRPr sz="615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0E084B-7704-458A-9A71-B4D6DB9CDDF0}"/>
              </a:ext>
            </a:extLst>
          </p:cNvPr>
          <p:cNvSpPr/>
          <p:nvPr userDrawn="1"/>
        </p:nvSpPr>
        <p:spPr>
          <a:xfrm>
            <a:off x="14207359" y="5166804"/>
            <a:ext cx="21393524" cy="13903597"/>
          </a:xfrm>
          <a:prstGeom prst="rect">
            <a:avLst/>
          </a:prstGeom>
          <a:solidFill>
            <a:srgbClr val="007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1163">
              <a:lnSpc>
                <a:spcPct val="110000"/>
              </a:lnSpc>
              <a:spcBef>
                <a:spcPts val="0"/>
              </a:spcBef>
            </a:pPr>
            <a:br>
              <a:rPr lang="en-US" sz="96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n-US" sz="9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1192512" y="29817869"/>
            <a:ext cx="47026350" cy="2723"/>
          </a:xfrm>
          <a:prstGeom prst="line">
            <a:avLst/>
          </a:prstGeom>
          <a:ln>
            <a:solidFill>
              <a:srgbClr val="0D97B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C986FA-61DC-40B3-AE4E-9E641DE770E3}"/>
              </a:ext>
            </a:extLst>
          </p:cNvPr>
          <p:cNvGrpSpPr/>
          <p:nvPr userDrawn="1"/>
        </p:nvGrpSpPr>
        <p:grpSpPr>
          <a:xfrm>
            <a:off x="1192512" y="30551410"/>
            <a:ext cx="13222067" cy="1235056"/>
            <a:chOff x="611620" y="18083229"/>
            <a:chExt cx="4078082" cy="72045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DD74345-9E15-4074-85A4-16D7FE312A38}"/>
                </a:ext>
              </a:extLst>
            </p:cNvPr>
            <p:cNvSpPr txBox="1"/>
            <p:nvPr/>
          </p:nvSpPr>
          <p:spPr>
            <a:xfrm>
              <a:off x="611620" y="18083229"/>
              <a:ext cx="3360057" cy="335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49" dirty="0">
                  <a:latin typeface="Arial" panose="020B0604020202020204" pitchFamily="34" charset="0"/>
                  <a:cs typeface="Arial" panose="020B0604020202020204" pitchFamily="34" charset="0"/>
                </a:rPr>
                <a:t>For more information, visit </a:t>
              </a:r>
              <a:r>
                <a:rPr lang="en-US" sz="2749" b="1" dirty="0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hptn.org </a:t>
              </a:r>
              <a:r>
                <a:rPr lang="en-US" sz="2749" dirty="0">
                  <a:latin typeface="Arial" panose="020B0604020202020204" pitchFamily="34" charset="0"/>
                  <a:cs typeface="Arial" panose="020B0604020202020204" pitchFamily="34" charset="0"/>
                </a:rPr>
                <a:t>and follow us</a:t>
              </a:r>
              <a:r>
                <a:rPr lang="en-US" sz="3142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5E8031-86AE-494A-9120-7864D3A258CC}"/>
                </a:ext>
              </a:extLst>
            </p:cNvPr>
            <p:cNvSpPr txBox="1"/>
            <p:nvPr/>
          </p:nvSpPr>
          <p:spPr>
            <a:xfrm>
              <a:off x="611620" y="18503030"/>
              <a:ext cx="4078082" cy="300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49" dirty="0">
                  <a:latin typeface="Arial" panose="020B0604020202020204" pitchFamily="34" charset="0"/>
                  <a:cs typeface="Arial" panose="020B0604020202020204" pitchFamily="34" charset="0"/>
                </a:rPr>
                <a:t>Facebook: </a:t>
              </a:r>
              <a:r>
                <a:rPr lang="en-US" sz="2749" b="1" dirty="0" err="1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HIVptn</a:t>
              </a:r>
              <a:r>
                <a:rPr lang="en-US" sz="2749" dirty="0">
                  <a:latin typeface="Arial" panose="020B0604020202020204" pitchFamily="34" charset="0"/>
                  <a:cs typeface="Arial" panose="020B0604020202020204" pitchFamily="34" charset="0"/>
                </a:rPr>
                <a:t> | Twitter: </a:t>
              </a:r>
              <a:r>
                <a:rPr lang="en-US" sz="2749" b="1" dirty="0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n-US" sz="2749" b="1" dirty="0" err="1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HIVptn</a:t>
              </a:r>
              <a:r>
                <a:rPr lang="en-US" sz="2749" b="1" dirty="0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749" dirty="0">
                  <a:latin typeface="Arial" panose="020B0604020202020204" pitchFamily="34" charset="0"/>
                  <a:cs typeface="Arial" panose="020B0604020202020204" pitchFamily="34" charset="0"/>
                </a:rPr>
                <a:t>| </a:t>
              </a:r>
              <a:r>
                <a:rPr lang="en-US" sz="2749" dirty="0" err="1">
                  <a:latin typeface="Arial" panose="020B0604020202020204" pitchFamily="34" charset="0"/>
                  <a:cs typeface="Arial" panose="020B0604020202020204" pitchFamily="34" charset="0"/>
                </a:rPr>
                <a:t>Youtube</a:t>
              </a:r>
              <a:r>
                <a:rPr lang="en-US" sz="2749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749" b="1" dirty="0" err="1">
                  <a:solidFill>
                    <a:srgbClr val="007D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HIVptn</a:t>
              </a:r>
              <a:endParaRPr lang="en-US" sz="2749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D9FDC479-B9A6-47A5-AE69-A359BEB7A2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12" y="855892"/>
            <a:ext cx="8706862" cy="34518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1462044" rtl="0" eaLnBrk="1" latinLnBrk="0" hangingPunct="1">
        <a:spcBef>
          <a:spcPct val="0"/>
        </a:spcBef>
        <a:buNone/>
        <a:defRPr sz="3927" b="1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197944" marR="0" indent="-197944" algn="l" defTabSz="146204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1178" kern="1200">
          <a:solidFill>
            <a:schemeClr val="tx1"/>
          </a:solidFill>
          <a:latin typeface="Arial"/>
          <a:ea typeface="+mn-ea"/>
          <a:cs typeface="Arial"/>
        </a:defRPr>
      </a:lvl1pPr>
      <a:lvl2pPr marL="447321" marR="0" indent="-222881" algn="l" defTabSz="146204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tabLst/>
        <a:defRPr sz="1178" kern="1200">
          <a:solidFill>
            <a:schemeClr val="tx1"/>
          </a:solidFill>
          <a:latin typeface="Arial"/>
          <a:ea typeface="+mn-ea"/>
          <a:cs typeface="Arial"/>
        </a:defRPr>
      </a:lvl2pPr>
      <a:lvl3pPr marL="671760" marR="0" indent="-197944" algn="l" defTabSz="146204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1178" kern="1200">
          <a:solidFill>
            <a:schemeClr val="tx1"/>
          </a:solidFill>
          <a:latin typeface="Arial"/>
          <a:ea typeface="+mn-ea"/>
          <a:cs typeface="Arial"/>
        </a:defRPr>
      </a:lvl3pPr>
      <a:lvl4pPr marL="896200" marR="0" indent="-197944" algn="l" defTabSz="146204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defRPr sz="1178" kern="1200">
          <a:solidFill>
            <a:schemeClr val="tx1"/>
          </a:solidFill>
          <a:latin typeface="Arial"/>
          <a:ea typeface="+mn-ea"/>
          <a:cs typeface="Arial"/>
        </a:defRPr>
      </a:lvl4pPr>
      <a:lvl5pPr marL="1095702" marR="0" indent="-197944" algn="l" defTabSz="146204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»"/>
        <a:tabLst/>
        <a:defRPr sz="1178" kern="1200">
          <a:solidFill>
            <a:schemeClr val="tx1"/>
          </a:solidFill>
          <a:latin typeface="Arial"/>
          <a:ea typeface="+mn-ea"/>
          <a:cs typeface="Arial"/>
        </a:defRPr>
      </a:lvl5pPr>
      <a:lvl6pPr marL="8041240" indent="-731022" algn="l" defTabSz="1462044" rtl="0" eaLnBrk="1" latinLnBrk="0" hangingPunct="1">
        <a:spcBef>
          <a:spcPct val="20000"/>
        </a:spcBef>
        <a:buFont typeface="Arial"/>
        <a:buChar char="•"/>
        <a:defRPr sz="6382" kern="1200">
          <a:solidFill>
            <a:schemeClr val="tx1"/>
          </a:solidFill>
          <a:latin typeface="+mn-lt"/>
          <a:ea typeface="+mn-ea"/>
          <a:cs typeface="+mn-cs"/>
        </a:defRPr>
      </a:lvl6pPr>
      <a:lvl7pPr marL="9503284" indent="-731022" algn="l" defTabSz="1462044" rtl="0" eaLnBrk="1" latinLnBrk="0" hangingPunct="1">
        <a:spcBef>
          <a:spcPct val="20000"/>
        </a:spcBef>
        <a:buFont typeface="Arial"/>
        <a:buChar char="•"/>
        <a:defRPr sz="6382" kern="1200">
          <a:solidFill>
            <a:schemeClr val="tx1"/>
          </a:solidFill>
          <a:latin typeface="+mn-lt"/>
          <a:ea typeface="+mn-ea"/>
          <a:cs typeface="+mn-cs"/>
        </a:defRPr>
      </a:lvl7pPr>
      <a:lvl8pPr marL="10965328" indent="-731022" algn="l" defTabSz="1462044" rtl="0" eaLnBrk="1" latinLnBrk="0" hangingPunct="1">
        <a:spcBef>
          <a:spcPct val="20000"/>
        </a:spcBef>
        <a:buFont typeface="Arial"/>
        <a:buChar char="•"/>
        <a:defRPr sz="6382" kern="1200">
          <a:solidFill>
            <a:schemeClr val="tx1"/>
          </a:solidFill>
          <a:latin typeface="+mn-lt"/>
          <a:ea typeface="+mn-ea"/>
          <a:cs typeface="+mn-cs"/>
        </a:defRPr>
      </a:lvl8pPr>
      <a:lvl9pPr marL="12427371" indent="-731022" algn="l" defTabSz="1462044" rtl="0" eaLnBrk="1" latinLnBrk="0" hangingPunct="1">
        <a:spcBef>
          <a:spcPct val="20000"/>
        </a:spcBef>
        <a:buFont typeface="Arial"/>
        <a:buChar char="•"/>
        <a:defRPr sz="6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1pPr>
      <a:lvl2pPr marL="1462044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2pPr>
      <a:lvl3pPr marL="2924087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3pPr>
      <a:lvl4pPr marL="4386131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4pPr>
      <a:lvl5pPr marL="5848174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5pPr>
      <a:lvl6pPr marL="7310219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6pPr>
      <a:lvl7pPr marL="8772262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7pPr>
      <a:lvl8pPr marL="10234306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8pPr>
      <a:lvl9pPr marL="11696349" algn="l" defTabSz="1462044" rtl="0" eaLnBrk="1" latinLnBrk="0" hangingPunct="1">
        <a:defRPr sz="5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36713568" y="30135461"/>
            <a:ext cx="116820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Presented at the</a:t>
            </a:r>
            <a:br>
              <a:rPr lang="en-US" sz="2800" dirty="0"/>
            </a:br>
            <a:r>
              <a:rPr lang="en-US" sz="2800" dirty="0"/>
              <a:t>2020 Conference on Retroviruses and Opportunistic Infections (CROI)</a:t>
            </a:r>
          </a:p>
          <a:p>
            <a:pPr algn="r"/>
            <a:r>
              <a:rPr lang="en-US" sz="2800" dirty="0"/>
              <a:t>Boston, Massachusetts, 8-11 March 2020 </a:t>
            </a:r>
          </a:p>
          <a:p>
            <a:pPr algn="r"/>
            <a:endParaRPr lang="en-US" sz="2800" dirty="0"/>
          </a:p>
          <a:p>
            <a:pPr algn="r"/>
            <a:r>
              <a:rPr lang="en-US" sz="2800" dirty="0"/>
              <a:t>Poster Number:</a:t>
            </a:r>
            <a:r>
              <a:rPr lang="en-US" sz="2800" dirty="0">
                <a:solidFill>
                  <a:srgbClr val="FF0000"/>
                </a:solidFill>
              </a:rPr>
              <a:t> ###</a:t>
            </a:r>
          </a:p>
        </p:txBody>
      </p:sp>
      <p:sp>
        <p:nvSpPr>
          <p:cNvPr id="55" name="Title 3"/>
          <p:cNvSpPr>
            <a:spLocks noGrp="1"/>
          </p:cNvSpPr>
          <p:nvPr>
            <p:ph type="title" idx="4294967295"/>
          </p:nvPr>
        </p:nvSpPr>
        <p:spPr>
          <a:xfrm>
            <a:off x="9954096" y="1300973"/>
            <a:ext cx="38794586" cy="18472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9425" dirty="0">
                <a:solidFill>
                  <a:srgbClr val="17202C"/>
                </a:solidFill>
              </a:rPr>
              <a:t>  Title Goes Here Title Goes Here Title Goes Here</a:t>
            </a:r>
          </a:p>
        </p:txBody>
      </p:sp>
      <p:sp>
        <p:nvSpPr>
          <p:cNvPr id="56" name="Title Placeholder 1"/>
          <p:cNvSpPr txBox="1">
            <a:spLocks/>
          </p:cNvSpPr>
          <p:nvPr/>
        </p:nvSpPr>
        <p:spPr>
          <a:xfrm>
            <a:off x="10583014" y="2960293"/>
            <a:ext cx="39447729" cy="1269352"/>
          </a:xfrm>
          <a:prstGeom prst="rect">
            <a:avLst/>
          </a:prstGeom>
        </p:spPr>
        <p:txBody>
          <a:bodyPr vert="horz" lIns="292414" tIns="146207" rIns="292414" bIns="146207" rtlCol="0" anchor="t" anchorCtr="0"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Author 1 First Name Middle Initial Last Name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Author 2 First Name Middle Initial Last Name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Author 3 First Name Middle Initial Last Name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for the Research Group Name (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Bold presenting author’s name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Institution 1 Name, City, State (if US), Country,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Insittution 2 Name, City, Country,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Institution 3 Name, City, Country</a:t>
            </a:r>
          </a:p>
        </p:txBody>
      </p:sp>
      <p:sp>
        <p:nvSpPr>
          <p:cNvPr id="47" name="Text Placeholder 2"/>
          <p:cNvSpPr txBox="1">
            <a:spLocks/>
          </p:cNvSpPr>
          <p:nvPr/>
        </p:nvSpPr>
        <p:spPr>
          <a:xfrm>
            <a:off x="13161395" y="30349973"/>
            <a:ext cx="23239782" cy="1995792"/>
          </a:xfrm>
          <a:prstGeom prst="rect">
            <a:avLst/>
          </a:prstGeom>
        </p:spPr>
        <p:txBody>
          <a:bodyPr vert="horz" wrap="square" lIns="292414" tIns="146207" rIns="292414" bIns="146207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356" dirty="0"/>
              <a:t>The HIV Prevention Trials Network is funded by the National Institute of Allergy and Infectious Diseases (UM1AI068619, UM1AI068613, UM1AI1068617), with co-funding from the National Institute of Mental Health, and the National Institute on Drug Abuse, all components of the U.S. National Institutes of Health. </a:t>
            </a:r>
            <a:r>
              <a:rPr lang="en-US" sz="2356" dirty="0">
                <a:solidFill>
                  <a:srgbClr val="0D7294"/>
                </a:solidFill>
              </a:rPr>
              <a:t>[Optional sentence</a:t>
            </a:r>
            <a:r>
              <a:rPr lang="en-US" sz="2356" dirty="0"/>
              <a:t>: The work presented here was funded by NIH grants UM1AI068619 (and UM1AI068613 or UM1AI1068617), </a:t>
            </a:r>
            <a:r>
              <a:rPr lang="en-US" sz="2356" dirty="0">
                <a:solidFill>
                  <a:srgbClr val="0D7294"/>
                </a:solidFill>
              </a:rPr>
              <a:t>as relevant]. </a:t>
            </a:r>
            <a:r>
              <a:rPr lang="en-US" sz="2356" dirty="0"/>
              <a:t>The content is solely the responsibility of the authors and does not necessarily represent the official views of the National Institutes of Health.</a:t>
            </a: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9C95113B-59B9-41CB-8669-71FDACE450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98469"/>
              </p:ext>
            </p:extLst>
          </p:nvPr>
        </p:nvGraphicFramePr>
        <p:xfrm>
          <a:off x="40031115" y="3769917"/>
          <a:ext cx="8887889" cy="681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D52001C4-C160-4F64-A1DC-2705BC6DBE0E}"/>
              </a:ext>
            </a:extLst>
          </p:cNvPr>
          <p:cNvSpPr/>
          <p:nvPr/>
        </p:nvSpPr>
        <p:spPr>
          <a:xfrm>
            <a:off x="36669850" y="5185210"/>
            <a:ext cx="4098310" cy="3986395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34" dirty="0">
                <a:solidFill>
                  <a:srgbClr val="1F354B"/>
                </a:solidFill>
              </a:rPr>
              <a:t>Photo(s) or graphic(s)</a:t>
            </a:r>
          </a:p>
        </p:txBody>
      </p:sp>
      <p:graphicFrame>
        <p:nvGraphicFramePr>
          <p:cNvPr id="96" name="Table 95">
            <a:extLst>
              <a:ext uri="{FF2B5EF4-FFF2-40B4-BE49-F238E27FC236}">
                <a16:creationId xmlns:a16="http://schemas.microsoft.com/office/drawing/2014/main" id="{22FB5E23-F3AB-4933-BB25-F7ABE1E4F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07730"/>
              </p:ext>
            </p:extLst>
          </p:nvPr>
        </p:nvGraphicFramePr>
        <p:xfrm>
          <a:off x="999914" y="21425984"/>
          <a:ext cx="12433939" cy="7910909"/>
        </p:xfrm>
        <a:graphic>
          <a:graphicData uri="http://schemas.openxmlformats.org/drawingml/2006/table">
            <a:tbl>
              <a:tblPr/>
              <a:tblGrid>
                <a:gridCol w="5969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6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1192">
                <a:tc>
                  <a:txBody>
                    <a:bodyPr/>
                    <a:lstStyle/>
                    <a:p>
                      <a:pPr algn="l" fontAlgn="ctr"/>
                      <a:endParaRPr lang="en-US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47569" marR="20631" marT="20631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Beira, </a:t>
                      </a:r>
                      <a:br>
                        <a:rPr lang="pt-BR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t-BR" sz="2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Sofala</a:t>
                      </a:r>
                      <a:r>
                        <a:rPr lang="pt-BR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Chókwè, </a:t>
                      </a:r>
                      <a:br>
                        <a:rPr lang="is-IS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s-IS" sz="2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Gaza Province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D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2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47569" marR="20631" marT="20631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(N=706)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(N=476)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8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prevalence </a:t>
                      </a:r>
                      <a:b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and 95% </a:t>
                      </a:r>
                      <a:b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 interval)</a:t>
                      </a:r>
                    </a:p>
                  </a:txBody>
                  <a:tcPr marL="247569" marR="20631" marT="20631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35.7% </a:t>
                      </a:r>
                      <a:b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(32.2–39.4)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35.3% </a:t>
                      </a:r>
                      <a:b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(31.0–39.8)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Ethnicity</a:t>
                      </a:r>
                    </a:p>
                  </a:txBody>
                  <a:tcPr marL="247569" marR="20631" marT="20631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Relationship Status</a:t>
                      </a:r>
                    </a:p>
                  </a:txBody>
                  <a:tcPr marL="247569" marR="20631" marT="20631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11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Unemployed in </a:t>
                      </a:r>
                      <a:b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 12 Months</a:t>
                      </a:r>
                    </a:p>
                  </a:txBody>
                  <a:tcPr marL="247569" marR="20631" marT="20631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20631" marR="20631" marT="2063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7" name="TextBox 96">
            <a:extLst>
              <a:ext uri="{FF2B5EF4-FFF2-40B4-BE49-F238E27FC236}">
                <a16:creationId xmlns:a16="http://schemas.microsoft.com/office/drawing/2014/main" id="{3ECC521D-95DE-4535-B2D4-FA9F40256F2E}"/>
              </a:ext>
            </a:extLst>
          </p:cNvPr>
          <p:cNvSpPr txBox="1"/>
          <p:nvPr/>
        </p:nvSpPr>
        <p:spPr>
          <a:xfrm>
            <a:off x="999917" y="20789788"/>
            <a:ext cx="6881340" cy="454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6" b="1" dirty="0">
                <a:latin typeface="Arial" panose="020B0604020202020204" pitchFamily="34" charset="0"/>
                <a:cs typeface="Arial" panose="020B0604020202020204" pitchFamily="34" charset="0"/>
              </a:rPr>
              <a:t>TABLE 1. </a:t>
            </a:r>
            <a:r>
              <a:rPr lang="en-US" sz="2356" dirty="0">
                <a:latin typeface="Arial" panose="020B0604020202020204" pitchFamily="34" charset="0"/>
                <a:cs typeface="Arial" panose="020B0604020202020204" pitchFamily="34" charset="0"/>
              </a:rPr>
              <a:t>Example table from Excel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8E3B7-3B50-4BA7-9FBC-5F1342B2EF9C}"/>
              </a:ext>
            </a:extLst>
          </p:cNvPr>
          <p:cNvSpPr/>
          <p:nvPr/>
        </p:nvSpPr>
        <p:spPr>
          <a:xfrm>
            <a:off x="36316897" y="19473343"/>
            <a:ext cx="11649021" cy="557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b="1" cap="all" dirty="0">
                <a:solidFill>
                  <a:srgbClr val="0D9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key information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Lorem ipsum id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dolor sit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Maecenas 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Nunc vitae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Class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aptent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taciti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conubia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nostra, per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inceptos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50ECAF-EA40-474C-9956-FE65A358CCF1}"/>
              </a:ext>
            </a:extLst>
          </p:cNvPr>
          <p:cNvSpPr txBox="1"/>
          <p:nvPr/>
        </p:nvSpPr>
        <p:spPr>
          <a:xfrm>
            <a:off x="36316897" y="9831121"/>
            <a:ext cx="12433939" cy="867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logically sound conclusions and reliable inferences drawn from the study results. </a:t>
            </a:r>
          </a:p>
          <a:p>
            <a:pPr marL="571500" indent="-5715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Why are the study’s findings important?</a:t>
            </a:r>
          </a:p>
          <a:p>
            <a:pPr algn="just"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Update this text with the conclusions of your research.  Lorem ipsum dolor sit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oratio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pericula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partiendo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cu,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mentitum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mandamus an.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copiosae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illud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qui, ad cum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laboramus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deseruisse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intellegam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pertinax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moderatius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vituperatoribus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Vis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purto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fuisset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incorrupte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ne,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probo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prodesset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et. Id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vivendum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86B535-611B-46F5-8B8D-B87C148D11E4}"/>
              </a:ext>
            </a:extLst>
          </p:cNvPr>
          <p:cNvSpPr txBox="1"/>
          <p:nvPr/>
        </p:nvSpPr>
        <p:spPr>
          <a:xfrm>
            <a:off x="14084524" y="19167443"/>
            <a:ext cx="21393524" cy="46848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3600" b="1" dirty="0">
              <a:solidFill>
                <a:srgbClr val="007D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Update this text with the results of your research, including relevant tables, figures and graphs. Lorem ipsum dolor sit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oratio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pericula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partiendo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cu,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mentitum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mandamus an.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copiosae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illud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qui, ad cum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laboramus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deseruisse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intellegam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pertinax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moderatius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vituperatoribus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mentitum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mandamus. 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30DDF9DD-0BFC-49B4-813A-9C5062AB31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2205890"/>
              </p:ext>
            </p:extLst>
          </p:nvPr>
        </p:nvGraphicFramePr>
        <p:xfrm>
          <a:off x="23567749" y="23407650"/>
          <a:ext cx="11717823" cy="581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8448CFB8-9461-45F8-9B8E-975F14412669}"/>
              </a:ext>
            </a:extLst>
          </p:cNvPr>
          <p:cNvSpPr txBox="1"/>
          <p:nvPr/>
        </p:nvSpPr>
        <p:spPr>
          <a:xfrm>
            <a:off x="857433" y="5166804"/>
            <a:ext cx="12433939" cy="1532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Clearly describe the hypothesis or research question addressed in the study. Why was the study conducted?</a:t>
            </a:r>
          </a:p>
          <a:p>
            <a:pPr algn="just"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Update this text with the background of your research. Lorem ipsum dolor sit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oratio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pericula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partiendo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cu,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mentitum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mandamus an.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copiosae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illud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qui, ad cum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laboramus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deseruisse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intellegam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pertinax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moderatius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vituperatoribus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Vis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purto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fuisset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incorrupte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ne,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probo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prodesset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et. Id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vivendum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Detail the experimental methods and processes employed in the study. What did you do?</a:t>
            </a:r>
          </a:p>
          <a:p>
            <a:pPr marL="742950" indent="-7429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742950" indent="-7429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742950" indent="-7429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 algn="just"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Update this text with the methods of your research. Lorem ipsum dolor sit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oratio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pericula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partiendo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cu,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mentitum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mandamus an.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8BF02D-1BC0-41A8-B42E-2E1BCFB6BDF1}"/>
              </a:ext>
            </a:extLst>
          </p:cNvPr>
          <p:cNvSpPr/>
          <p:nvPr/>
        </p:nvSpPr>
        <p:spPr>
          <a:xfrm>
            <a:off x="36389041" y="25713160"/>
            <a:ext cx="12322363" cy="3147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007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oratio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pericula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partiendo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cu,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mentitum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mandamus an.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copiosae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unum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illud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qui, ad cum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laboramus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possim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deseruisse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intellegam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pertinax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moderatius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vituperatoribus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Vis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purto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fuisset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incorrupte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ne,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probo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dolorem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prodesset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et. Id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mel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vivendum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90A8C9BD-C94E-4916-B8C1-8079A052F5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936711"/>
              </p:ext>
            </p:extLst>
          </p:nvPr>
        </p:nvGraphicFramePr>
        <p:xfrm>
          <a:off x="14800598" y="23698054"/>
          <a:ext cx="8485492" cy="552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D91C823-C4A5-4E7A-AB78-CCF21618FB11}"/>
              </a:ext>
            </a:extLst>
          </p:cNvPr>
          <p:cNvSpPr txBox="1"/>
          <p:nvPr/>
        </p:nvSpPr>
        <p:spPr>
          <a:xfrm>
            <a:off x="15723752" y="6638220"/>
            <a:ext cx="19019520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Place the main finding of your study in this shaded box to give attendees a quick understanding of the study. Emphasize important words with bold or </a:t>
            </a:r>
            <a:r>
              <a:rPr lang="en-US" sz="11500" i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italic</a:t>
            </a:r>
            <a:r>
              <a:rPr lang="en-US" sz="115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font.</a:t>
            </a:r>
            <a:endParaRPr lang="en-US" sz="1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8C4A49795434A9A3142B5757622FC" ma:contentTypeVersion="14" ma:contentTypeDescription="Create a new document." ma:contentTypeScope="" ma:versionID="be0d6e59ee107669d22ad623ff4d490c">
  <xsd:schema xmlns:xsd="http://www.w3.org/2001/XMLSchema" xmlns:xs="http://www.w3.org/2001/XMLSchema" xmlns:p="http://schemas.microsoft.com/office/2006/metadata/properties" xmlns:ns1="http://schemas.microsoft.com/sharepoint/v3" xmlns:ns2="c1d4ce80-420c-437f-8d89-a43bb0457711" xmlns:ns3="8b0ecff7-3472-4758-b175-fe31036856f7" targetNamespace="http://schemas.microsoft.com/office/2006/metadata/properties" ma:root="true" ma:fieldsID="5aa049d648aa8ffd756362927642e3a1" ns1:_="" ns2:_="" ns3:_="">
    <xsd:import namespace="http://schemas.microsoft.com/sharepoint/v3"/>
    <xsd:import namespace="c1d4ce80-420c-437f-8d89-a43bb0457711"/>
    <xsd:import namespace="8b0ecff7-3472-4758-b175-fe31036856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4ce80-420c-437f-8d89-a43bb0457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ecff7-3472-4758-b175-fe31036856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40AEF-C116-4741-A50B-A26A7872F903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b0ecff7-3472-4758-b175-fe31036856f7"/>
    <ds:schemaRef ds:uri="c1d4ce80-420c-437f-8d89-a43bb045771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B690E1-DDB7-4631-A84C-29B2F3CFC4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67B00D-E4CC-4178-A70C-0D8FA2C82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d4ce80-420c-437f-8d89-a43bb0457711"/>
    <ds:schemaRef ds:uri="8b0ecff7-3472-4758-b175-fe31036856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728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Title Goes Here Title Goes Here Title Goes Here</vt:lpstr>
    </vt:vector>
  </TitlesOfParts>
  <Company>AED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Stefanie O'Brien</dc:creator>
  <cp:lastModifiedBy>Laura Long</cp:lastModifiedBy>
  <cp:revision>57</cp:revision>
  <dcterms:created xsi:type="dcterms:W3CDTF">2012-05-01T18:58:01Z</dcterms:created>
  <dcterms:modified xsi:type="dcterms:W3CDTF">2020-02-18T19:40:23Z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236036086</vt:i4>
  </property>
  <property fmtid="{D5CDD505-2E9C-101B-9397-08002B2CF9AE}" pid="3" name="_NewReviewCycle">
    <vt:lpwstr/>
  </property>
  <property fmtid="{D5CDD505-2E9C-101B-9397-08002B2CF9AE}" pid="4" name="_EmailSubject">
    <vt:lpwstr>HPTN templates</vt:lpwstr>
  </property>
  <property fmtid="{D5CDD505-2E9C-101B-9397-08002B2CF9AE}" pid="5" name="_AuthorEmail">
    <vt:lpwstr>LaSmith@fhi360.org</vt:lpwstr>
  </property>
  <property fmtid="{D5CDD505-2E9C-101B-9397-08002B2CF9AE}" pid="6" name="_AuthorEmailDisplayName">
    <vt:lpwstr>Laura Smith</vt:lpwstr>
  </property>
  <property fmtid="{D5CDD505-2E9C-101B-9397-08002B2CF9AE}" pid="7" name="_PreviousAdHocReviewCycleID">
    <vt:i4>-2132943432</vt:i4>
  </property>
  <property fmtid="{D5CDD505-2E9C-101B-9397-08002B2CF9AE}" pid="8" name="ContentTypeId">
    <vt:lpwstr>0x010100B9E8C4A49795434A9A3142B5757622FC</vt:lpwstr>
  </property>
</Properties>
</file>